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9" r:id="rId1"/>
    <p:sldMasterId id="2147483686" r:id="rId2"/>
    <p:sldMasterId id="2147483674" r:id="rId3"/>
  </p:sldMasterIdLst>
  <p:notesMasterIdLst>
    <p:notesMasterId r:id="rId25"/>
  </p:notesMasterIdLst>
  <p:handoutMasterIdLst>
    <p:handoutMasterId r:id="rId26"/>
  </p:handoutMasterIdLst>
  <p:sldIdLst>
    <p:sldId id="362" r:id="rId4"/>
    <p:sldId id="360" r:id="rId5"/>
    <p:sldId id="350" r:id="rId6"/>
    <p:sldId id="351" r:id="rId7"/>
    <p:sldId id="352" r:id="rId8"/>
    <p:sldId id="353" r:id="rId9"/>
    <p:sldId id="354" r:id="rId10"/>
    <p:sldId id="345" r:id="rId11"/>
    <p:sldId id="355" r:id="rId12"/>
    <p:sldId id="356" r:id="rId13"/>
    <p:sldId id="357" r:id="rId14"/>
    <p:sldId id="358" r:id="rId15"/>
    <p:sldId id="346" r:id="rId16"/>
    <p:sldId id="343" r:id="rId17"/>
    <p:sldId id="337" r:id="rId18"/>
    <p:sldId id="339" r:id="rId19"/>
    <p:sldId id="340" r:id="rId20"/>
    <p:sldId id="341" r:id="rId21"/>
    <p:sldId id="342" r:id="rId22"/>
    <p:sldId id="347" r:id="rId23"/>
    <p:sldId id="363" r:id="rId24"/>
  </p:sldIdLst>
  <p:sldSz cx="11523663" cy="6480175"/>
  <p:notesSz cx="6797675" cy="9926638"/>
  <p:defaultTextStyle>
    <a:defPPr>
      <a:defRPr lang="en-GB"/>
    </a:defPPr>
    <a:lvl1pPr algn="l" defTabSz="449263" rtl="0" eaLnBrk="0" fontAlgn="base" hangingPunct="0">
      <a:spcBef>
        <a:spcPct val="0"/>
      </a:spcBef>
      <a:spcAft>
        <a:spcPct val="0"/>
      </a:spcAft>
      <a:defRPr sz="2000" kern="1200">
        <a:solidFill>
          <a:schemeClr val="bg1"/>
        </a:solidFill>
        <a:latin typeface="Arial" pitchFamily="34" charset="0"/>
        <a:ea typeface="Microsoft YaHei" pitchFamily="34" charset="-122"/>
        <a:cs typeface="+mn-cs"/>
      </a:defRPr>
    </a:lvl1pPr>
    <a:lvl2pPr marL="742950" indent="-285750" algn="l" defTabSz="449263" rtl="0" eaLnBrk="0" fontAlgn="base" hangingPunct="0">
      <a:spcBef>
        <a:spcPct val="0"/>
      </a:spcBef>
      <a:spcAft>
        <a:spcPct val="0"/>
      </a:spcAft>
      <a:defRPr sz="2000" kern="1200">
        <a:solidFill>
          <a:schemeClr val="bg1"/>
        </a:solidFill>
        <a:latin typeface="Arial" pitchFamily="34" charset="0"/>
        <a:ea typeface="Microsoft YaHei" pitchFamily="34" charset="-122"/>
        <a:cs typeface="+mn-cs"/>
      </a:defRPr>
    </a:lvl2pPr>
    <a:lvl3pPr marL="1143000" indent="-228600" algn="l" defTabSz="449263" rtl="0" eaLnBrk="0" fontAlgn="base" hangingPunct="0">
      <a:spcBef>
        <a:spcPct val="0"/>
      </a:spcBef>
      <a:spcAft>
        <a:spcPct val="0"/>
      </a:spcAft>
      <a:defRPr sz="2000" kern="1200">
        <a:solidFill>
          <a:schemeClr val="bg1"/>
        </a:solidFill>
        <a:latin typeface="Arial" pitchFamily="34" charset="0"/>
        <a:ea typeface="Microsoft YaHei" pitchFamily="34" charset="-122"/>
        <a:cs typeface="+mn-cs"/>
      </a:defRPr>
    </a:lvl3pPr>
    <a:lvl4pPr marL="1600200" indent="-228600" algn="l" defTabSz="449263" rtl="0" eaLnBrk="0" fontAlgn="base" hangingPunct="0">
      <a:spcBef>
        <a:spcPct val="0"/>
      </a:spcBef>
      <a:spcAft>
        <a:spcPct val="0"/>
      </a:spcAft>
      <a:defRPr sz="2000" kern="1200">
        <a:solidFill>
          <a:schemeClr val="bg1"/>
        </a:solidFill>
        <a:latin typeface="Arial" pitchFamily="34" charset="0"/>
        <a:ea typeface="Microsoft YaHei" pitchFamily="34" charset="-122"/>
        <a:cs typeface="+mn-cs"/>
      </a:defRPr>
    </a:lvl4pPr>
    <a:lvl5pPr marL="2057400" indent="-228600" algn="l" defTabSz="449263" rtl="0" eaLnBrk="0" fontAlgn="base" hangingPunct="0">
      <a:spcBef>
        <a:spcPct val="0"/>
      </a:spcBef>
      <a:spcAft>
        <a:spcPct val="0"/>
      </a:spcAft>
      <a:defRPr sz="2000" kern="1200">
        <a:solidFill>
          <a:schemeClr val="bg1"/>
        </a:solidFill>
        <a:latin typeface="Arial" pitchFamily="34" charset="0"/>
        <a:ea typeface="Microsoft YaHei" pitchFamily="34" charset="-122"/>
        <a:cs typeface="+mn-cs"/>
      </a:defRPr>
    </a:lvl5pPr>
    <a:lvl6pPr marL="2286000" algn="l" defTabSz="914400" rtl="0" eaLnBrk="1" latinLnBrk="0" hangingPunct="1">
      <a:defRPr sz="2000" kern="1200">
        <a:solidFill>
          <a:schemeClr val="bg1"/>
        </a:solidFill>
        <a:latin typeface="Arial" pitchFamily="34" charset="0"/>
        <a:ea typeface="Microsoft YaHei" pitchFamily="34" charset="-122"/>
        <a:cs typeface="+mn-cs"/>
      </a:defRPr>
    </a:lvl6pPr>
    <a:lvl7pPr marL="2743200" algn="l" defTabSz="914400" rtl="0" eaLnBrk="1" latinLnBrk="0" hangingPunct="1">
      <a:defRPr sz="2000" kern="1200">
        <a:solidFill>
          <a:schemeClr val="bg1"/>
        </a:solidFill>
        <a:latin typeface="Arial" pitchFamily="34" charset="0"/>
        <a:ea typeface="Microsoft YaHei" pitchFamily="34" charset="-122"/>
        <a:cs typeface="+mn-cs"/>
      </a:defRPr>
    </a:lvl7pPr>
    <a:lvl8pPr marL="3200400" algn="l" defTabSz="914400" rtl="0" eaLnBrk="1" latinLnBrk="0" hangingPunct="1">
      <a:defRPr sz="2000" kern="1200">
        <a:solidFill>
          <a:schemeClr val="bg1"/>
        </a:solidFill>
        <a:latin typeface="Arial" pitchFamily="34" charset="0"/>
        <a:ea typeface="Microsoft YaHei" pitchFamily="34" charset="-122"/>
        <a:cs typeface="+mn-cs"/>
      </a:defRPr>
    </a:lvl8pPr>
    <a:lvl9pPr marL="3657600" algn="l" defTabSz="914400" rtl="0" eaLnBrk="1" latinLnBrk="0" hangingPunct="1">
      <a:defRPr sz="2000" kern="1200">
        <a:solidFill>
          <a:schemeClr val="bg1"/>
        </a:solidFill>
        <a:latin typeface="Arial" pitchFamily="34" charset="0"/>
        <a:ea typeface="Microsoft YaHei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6" userDrawn="1">
          <p15:clr>
            <a:srgbClr val="A4A3A4"/>
          </p15:clr>
        </p15:guide>
        <p15:guide id="2" pos="363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93070"/>
    <a:srgbClr val="248B56"/>
    <a:srgbClr val="DC9A30"/>
    <a:srgbClr val="2995D2"/>
    <a:srgbClr val="2A97D0"/>
    <a:srgbClr val="FF0000"/>
    <a:srgbClr val="FFC000"/>
    <a:srgbClr val="00B050"/>
    <a:srgbClr val="FEFFFF"/>
    <a:srgbClr val="228B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59" autoAdjust="0"/>
    <p:restoredTop sz="82771" autoAdjust="0"/>
  </p:normalViewPr>
  <p:slideViewPr>
    <p:cSldViewPr>
      <p:cViewPr>
        <p:scale>
          <a:sx n="114" d="100"/>
          <a:sy n="114" d="100"/>
        </p:scale>
        <p:origin x="320" y="-560"/>
      </p:cViewPr>
      <p:guideLst>
        <p:guide orient="horz" pos="1996"/>
        <p:guide pos="363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45" d="100"/>
          <a:sy n="45" d="100"/>
        </p:scale>
        <p:origin x="2768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83AB6A-EF2F-4B70-8D36-7297A3C8EB5E}" type="datetimeFigureOut">
              <a:rPr lang="fr-FR" smtClean="0"/>
              <a:t>30/01/2017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A0320A-D463-4088-A78F-E51412208539}" type="slidenum">
              <a:rPr lang="fr-FR" smtClean="0"/>
              <a:t>‹Nr.›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39937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AutoShape 1"/>
          <p:cNvSpPr>
            <a:spLocks noChangeArrowheads="1"/>
          </p:cNvSpPr>
          <p:nvPr/>
        </p:nvSpPr>
        <p:spPr bwMode="auto">
          <a:xfrm>
            <a:off x="0" y="0"/>
            <a:ext cx="6797675" cy="99266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fr-CH"/>
          </a:p>
        </p:txBody>
      </p:sp>
      <p:sp>
        <p:nvSpPr>
          <p:cNvPr id="3075" name="AutoShape 2"/>
          <p:cNvSpPr>
            <a:spLocks noChangeArrowheads="1"/>
          </p:cNvSpPr>
          <p:nvPr/>
        </p:nvSpPr>
        <p:spPr bwMode="auto">
          <a:xfrm>
            <a:off x="0" y="0"/>
            <a:ext cx="6797675" cy="99266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fr-CH"/>
          </a:p>
        </p:txBody>
      </p:sp>
      <p:sp>
        <p:nvSpPr>
          <p:cNvPr id="3076" name="AutoShape 3"/>
          <p:cNvSpPr>
            <a:spLocks noChangeArrowheads="1"/>
          </p:cNvSpPr>
          <p:nvPr/>
        </p:nvSpPr>
        <p:spPr bwMode="auto">
          <a:xfrm>
            <a:off x="0" y="0"/>
            <a:ext cx="6797675" cy="99266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fr-CH"/>
          </a:p>
        </p:txBody>
      </p:sp>
      <p:sp>
        <p:nvSpPr>
          <p:cNvPr id="3077" name="AutoShape 4"/>
          <p:cNvSpPr>
            <a:spLocks noChangeArrowheads="1"/>
          </p:cNvSpPr>
          <p:nvPr/>
        </p:nvSpPr>
        <p:spPr bwMode="auto">
          <a:xfrm>
            <a:off x="0" y="0"/>
            <a:ext cx="6797675" cy="99266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fr-CH"/>
          </a:p>
        </p:txBody>
      </p:sp>
      <p:sp>
        <p:nvSpPr>
          <p:cNvPr id="3078" name="AutoShape 5"/>
          <p:cNvSpPr>
            <a:spLocks noChangeArrowheads="1"/>
          </p:cNvSpPr>
          <p:nvPr/>
        </p:nvSpPr>
        <p:spPr bwMode="auto">
          <a:xfrm>
            <a:off x="0" y="0"/>
            <a:ext cx="6797675" cy="99266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fr-CH"/>
          </a:p>
        </p:txBody>
      </p:sp>
      <p:sp>
        <p:nvSpPr>
          <p:cNvPr id="3079" name="AutoShape 6"/>
          <p:cNvSpPr>
            <a:spLocks noChangeArrowheads="1"/>
          </p:cNvSpPr>
          <p:nvPr/>
        </p:nvSpPr>
        <p:spPr bwMode="auto">
          <a:xfrm>
            <a:off x="0" y="0"/>
            <a:ext cx="6797675" cy="99266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fr-CH"/>
          </a:p>
        </p:txBody>
      </p:sp>
      <p:sp>
        <p:nvSpPr>
          <p:cNvPr id="3080" name="Text Box 7"/>
          <p:cNvSpPr txBox="1">
            <a:spLocks noChangeArrowheads="1"/>
          </p:cNvSpPr>
          <p:nvPr/>
        </p:nvSpPr>
        <p:spPr bwMode="auto">
          <a:xfrm>
            <a:off x="0" y="0"/>
            <a:ext cx="2945659" cy="496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fr-CH"/>
          </a:p>
        </p:txBody>
      </p:sp>
      <p:sp>
        <p:nvSpPr>
          <p:cNvPr id="3081" name="Text Box 8"/>
          <p:cNvSpPr txBox="1">
            <a:spLocks noChangeArrowheads="1"/>
          </p:cNvSpPr>
          <p:nvPr/>
        </p:nvSpPr>
        <p:spPr bwMode="auto">
          <a:xfrm>
            <a:off x="3850443" y="1"/>
            <a:ext cx="2942512" cy="492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fr-CH"/>
          </a:p>
        </p:txBody>
      </p:sp>
      <p:sp>
        <p:nvSpPr>
          <p:cNvPr id="3082" name="Rectangle 9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5250" y="744538"/>
            <a:ext cx="6597650" cy="3711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" name="Rectangle 10"/>
          <p:cNvSpPr>
            <a:spLocks noGrp="1" noChangeArrowheads="1"/>
          </p:cNvSpPr>
          <p:nvPr>
            <p:ph type="body"/>
          </p:nvPr>
        </p:nvSpPr>
        <p:spPr bwMode="auto">
          <a:xfrm>
            <a:off x="679768" y="4715154"/>
            <a:ext cx="5428699" cy="4456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fr-FR" noProof="0"/>
          </a:p>
        </p:txBody>
      </p:sp>
      <p:sp>
        <p:nvSpPr>
          <p:cNvPr id="3084" name="Text Box 11"/>
          <p:cNvSpPr txBox="1">
            <a:spLocks noChangeArrowheads="1"/>
          </p:cNvSpPr>
          <p:nvPr/>
        </p:nvSpPr>
        <p:spPr bwMode="auto">
          <a:xfrm>
            <a:off x="0" y="9428583"/>
            <a:ext cx="2945659" cy="496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fr-CH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sldNum"/>
          </p:nvPr>
        </p:nvSpPr>
        <p:spPr bwMode="auto">
          <a:xfrm>
            <a:off x="3850443" y="9428584"/>
            <a:ext cx="2936218" cy="485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1200">
                <a:solidFill>
                  <a:srgbClr val="000000"/>
                </a:solidFill>
                <a:latin typeface="Calibri" pitchFamily="34" charset="0"/>
              </a:defRPr>
            </a:lvl1pPr>
          </a:lstStyle>
          <a:p>
            <a:fld id="{B47368A1-340F-4E0A-A8DB-7BBEF4BAB3A0}" type="slidenum">
              <a:rPr lang="fr-CH"/>
              <a:pPr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4675506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2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7854367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11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525500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12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73725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Maintenant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lang="de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j‘aimerais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lang="de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vous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lang="de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présenter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le </a:t>
            </a:r>
            <a:r>
              <a:rPr lang="de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hardware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. 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Un nœud est composé d’un raspbery pi et d’une plaque. Le </a:t>
            </a:r>
            <a:r>
              <a:rPr lang="fr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raspberry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est le client qui se connecte au serveur par </a:t>
            </a:r>
            <a:r>
              <a:rPr lang="fr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wlan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ou </a:t>
            </a:r>
            <a:r>
              <a:rPr lang="fr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lan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. Chaque utilisateur peut créer sa propre plaque. Nous avons construit une plaque pour tester toutes les fonctions du software. Notre </a:t>
            </a:r>
            <a:r>
              <a:rPr lang="fr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pcb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peut mesurer le courant (jusqu’à seize ampère) et la tension (230 VAC). Elle a deux sorties 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et</a:t>
            </a:r>
            <a:r>
              <a:rPr lang="de-CH" sz="1200" kern="1200" baseline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deux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entrées 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digitales 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et</a:t>
            </a:r>
            <a:r>
              <a:rPr lang="de-CH" sz="1200" kern="1200" baseline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deux soties et deux entrée 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entrées analogues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A droite vous voyez un nœud avec l’alimentation, la plaque, le relais et le </a:t>
            </a:r>
            <a:r>
              <a:rPr lang="fr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raspberry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pi. 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13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273751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sz="12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Pour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la partie gestion j‘aimerais commencer avec l‘analyse de l‘utilisateur. Le groupe-cible de notre produit est très spécifique. On n‘a pas développé un produit final. On a créé une </a:t>
            </a:r>
            <a:r>
              <a:rPr lang="fr-CH" sz="12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plateforme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de recherche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.</a:t>
            </a:r>
            <a:r>
              <a:rPr lang="de-CH" sz="1200" kern="1200" baseline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Les usagers de openEMCS sont des ingénieurs avec une grande préconnaissance technique</a:t>
            </a:r>
            <a:r>
              <a:rPr lang="de-CH" sz="1200" kern="1200" baseline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qui 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travaillent dans la recherche pour la distribution d‘énergie et  la domotique. 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Les points suivant sont important pour ces utilisateurs :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pPr lvl="0"/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Une documentation détaillée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pPr lvl="0"/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La modularité du système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pPr lvl="0"/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Extensibilité (</a:t>
            </a:r>
            <a:r>
              <a:rPr lang="fr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Erweiterbarkeit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)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pPr lvl="0"/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Pas de licences obligatoires</a:t>
            </a:r>
            <a:endParaRPr lang="de-CH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pPr lvl="0"/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En tenant compte de ses points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, on a essayé de créer une plateforme qui est open source. Chaque utilisateur peut adapter et modifier l‘API pour ses besoins et il peut développer son propre hardware.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14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551224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On a divisé la gestion du risque en deux parties. La premières partie </a:t>
            </a:r>
            <a:r>
              <a:rPr lang="fr-CH" sz="12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présente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les risques liés au projet. </a:t>
            </a:r>
            <a:r>
              <a:rPr lang="fr-CH" sz="12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Ce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sont les risques, qui peuvent se poser pendant le projet. On a catégorisé chaque risque </a:t>
            </a:r>
            <a:r>
              <a:rPr lang="fr-CH" sz="12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à l‘aide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de sa gravité et sa probabilité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.</a:t>
            </a:r>
            <a:r>
              <a:rPr lang="de-CH" sz="1200" kern="1200" baseline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Si on multiplie les deux facteurs on obtient le facteur de risque. </a:t>
            </a:r>
            <a:r>
              <a:rPr lang="de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Lié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au </a:t>
            </a:r>
            <a:r>
              <a:rPr lang="de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facteur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de </a:t>
            </a:r>
            <a:r>
              <a:rPr lang="de-CH" sz="1200" kern="1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risque</a:t>
            </a:r>
            <a:r>
              <a:rPr lang="de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, on</a:t>
            </a:r>
            <a:r>
              <a:rPr lang="de-CH" sz="1200" kern="1200" baseline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a </a:t>
            </a:r>
            <a:r>
              <a:rPr lang="de-CH" sz="1200" kern="1200" baseline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categorisé</a:t>
            </a:r>
            <a:r>
              <a:rPr lang="de-CH" sz="1200" kern="1200" baseline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les </a:t>
            </a:r>
            <a:r>
              <a:rPr lang="de-CH" sz="1200" kern="1200" baseline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risques</a:t>
            </a:r>
            <a:r>
              <a:rPr lang="de-CH" sz="1200" kern="1200" baseline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en </a:t>
            </a:r>
            <a:r>
              <a:rPr lang="de-CH" sz="1200" kern="1200" baseline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risques</a:t>
            </a:r>
            <a:r>
              <a:rPr lang="de-CH" sz="1200" kern="1200" baseline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A, B, C.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Sur cette matrice vous voyez quelques risques liés au projet.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J‘aimerais maintenant vous présenter un exemple de risque avec un facteur de risque de quinze, comme nous avons fait dans la gestion des risques.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15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101658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Le risque c‘est le “dépassement du temps. La mesure pour ce risque est très simple. Il faut travaille plus. Pour empêcher que ce risque se pose, on a créé tout au début un calendrier.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Pour chaque risque B et C on a élaboré une mesure et une prévention.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16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287450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baseline="0" noProof="0" dirty="0"/>
              <a:t>Les autres risques lié au projet sont: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17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374907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La deuxième partie sont des risques liés au prototype. Ça sont les risques, qui peuvent se poser pendant le développement ou à la fin du prototype. Comme avant, vous voyez quelques risques sur une matrice.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Les risques liés au prototype sont les suivants: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18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893497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J‘aimerais maintenant vous présentez le budget pour ce PGA. On a calculé le prix pour </a:t>
            </a:r>
            <a:r>
              <a:rPr lang="fr-CH" sz="12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un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serveur et </a:t>
            </a:r>
            <a:r>
              <a:rPr lang="fr-CH" sz="1200" b="1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deux</a:t>
            </a:r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 nœuds.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On a estimé qu’un serveur va couter vingt-neuf francs. Un nœud va couter cent-cinquante-six francs. Ça fait au total quatre-cent-nonante-sept francs. 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Les dépenses pour le besoin en matériel se calcule comme suit: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Pour le serveur on a commandé des composants pour quatorze franc et quarante centimes.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Pour un nœud on a commandé des composants pour cent-vingt-six francs et trente centimes.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Ça fait au total deux-cent-soixante-sept francs.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  <a:p>
            <a:r>
              <a:rPr lang="fr-CH" sz="1200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+mn-cs"/>
              </a:rPr>
              <a:t>Au bilan ça fait un surplus de septante-quatre francs.</a:t>
            </a:r>
            <a:endParaRPr lang="de-DE" sz="1200" kern="12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19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498231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20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425435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3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288057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21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78980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4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155397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5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5667083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6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762597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7</a:t>
            </a:fld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406644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741652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9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142627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B47368A1-340F-4E0A-A8DB-7BBEF4BAB3A0}" type="slidenum">
              <a:rPr lang="fr-CH" smtClean="0"/>
              <a:pPr/>
              <a:t>10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76391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439863" y="1060450"/>
            <a:ext cx="8643937" cy="22558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439863" y="3403600"/>
            <a:ext cx="8643937" cy="15652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88550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93750" y="431800"/>
            <a:ext cx="3716338" cy="151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4899025" y="933450"/>
            <a:ext cx="5834063" cy="4605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fr-CH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793750" y="1944688"/>
            <a:ext cx="3716338" cy="3600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691035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229991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353425" y="258763"/>
            <a:ext cx="2592388" cy="5532437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576263" y="258763"/>
            <a:ext cx="7624762" cy="5532437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70296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39863" y="1060450"/>
            <a:ext cx="8643937" cy="22558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439863" y="3403600"/>
            <a:ext cx="8643937" cy="15652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fr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09455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903422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85813" y="1616075"/>
            <a:ext cx="9939337" cy="26955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85813" y="4337050"/>
            <a:ext cx="9939337" cy="14176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88968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792163" y="1725613"/>
            <a:ext cx="4892675" cy="41116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837238" y="1725613"/>
            <a:ext cx="4894262" cy="41116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494814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3750" y="344488"/>
            <a:ext cx="9939338" cy="125253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93750" y="1589088"/>
            <a:ext cx="4875213" cy="77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793750" y="2366963"/>
            <a:ext cx="4875213" cy="34813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834063" y="1589088"/>
            <a:ext cx="4899025" cy="77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834063" y="2366963"/>
            <a:ext cx="4899025" cy="34813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686839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980231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50958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 userDrawn="1"/>
        </p:nvCxnSpPr>
        <p:spPr bwMode="auto">
          <a:xfrm>
            <a:off x="0" y="5976391"/>
            <a:ext cx="11522471" cy="0"/>
          </a:xfrm>
          <a:prstGeom prst="line">
            <a:avLst/>
          </a:prstGeom>
          <a:solidFill>
            <a:srgbClr val="00B8FF"/>
          </a:solidFill>
          <a:ln w="12700" cap="flat" cmpd="sng" algn="ctr">
            <a:solidFill>
              <a:srgbClr val="A7A399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Espace réservé du contenu 2"/>
          <p:cNvSpPr>
            <a:spLocks noGrp="1"/>
          </p:cNvSpPr>
          <p:nvPr>
            <p:ph idx="1"/>
          </p:nvPr>
        </p:nvSpPr>
        <p:spPr>
          <a:xfrm>
            <a:off x="287392" y="1295589"/>
            <a:ext cx="10945216" cy="468080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39232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3750" y="431800"/>
            <a:ext cx="3716338" cy="151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99025" y="933450"/>
            <a:ext cx="5834063" cy="4605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93750" y="1944688"/>
            <a:ext cx="3716338" cy="3600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0008250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3750" y="431800"/>
            <a:ext cx="3716338" cy="151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899025" y="933450"/>
            <a:ext cx="5834063" cy="4605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93750" y="1944688"/>
            <a:ext cx="3716338" cy="3600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033711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1796047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247063" y="344488"/>
            <a:ext cx="2484437" cy="549275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792163" y="344488"/>
            <a:ext cx="7302500" cy="54927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237145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439863" y="1060450"/>
            <a:ext cx="8643937" cy="22558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439863" y="3403600"/>
            <a:ext cx="8643937" cy="15652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fr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777708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664851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85813" y="1616075"/>
            <a:ext cx="9939337" cy="26955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85813" y="4337050"/>
            <a:ext cx="9939337" cy="14176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005204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792163" y="1725613"/>
            <a:ext cx="4892675" cy="41116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837238" y="1725613"/>
            <a:ext cx="4894262" cy="411162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56897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3750" y="344488"/>
            <a:ext cx="9939338" cy="125253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93750" y="1589088"/>
            <a:ext cx="4875213" cy="77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793750" y="2366963"/>
            <a:ext cx="4875213" cy="34813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834063" y="1589088"/>
            <a:ext cx="4899025" cy="77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834063" y="2366963"/>
            <a:ext cx="4899025" cy="34813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161598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32604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4038786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3774520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3750" y="431800"/>
            <a:ext cx="3716338" cy="151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899025" y="933450"/>
            <a:ext cx="5834063" cy="4605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93750" y="1944688"/>
            <a:ext cx="3716338" cy="3600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68221251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3750" y="431800"/>
            <a:ext cx="3716338" cy="151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899025" y="933450"/>
            <a:ext cx="5834063" cy="46053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93750" y="1944688"/>
            <a:ext cx="3716338" cy="3600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32345962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8977349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247063" y="344488"/>
            <a:ext cx="2484437" cy="549275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792163" y="344488"/>
            <a:ext cx="7302500" cy="549275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04599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85813" y="1616075"/>
            <a:ext cx="9939337" cy="26955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85813" y="4337050"/>
            <a:ext cx="9939337" cy="1417638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844531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576263" y="1516063"/>
            <a:ext cx="5108575" cy="4275137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837238" y="1516063"/>
            <a:ext cx="5108575" cy="4275137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55327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93750" y="344488"/>
            <a:ext cx="9939338" cy="125253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93750" y="1589088"/>
            <a:ext cx="4875213" cy="77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793750" y="2366963"/>
            <a:ext cx="4875213" cy="3481387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5834063" y="1589088"/>
            <a:ext cx="4899025" cy="7778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5834063" y="2366963"/>
            <a:ext cx="4899025" cy="3481387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04193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127920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24856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93750" y="431800"/>
            <a:ext cx="3716338" cy="151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899025" y="933450"/>
            <a:ext cx="5834063" cy="46053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793750" y="1944688"/>
            <a:ext cx="3716338" cy="3600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908964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5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13" Type="http://schemas.openxmlformats.org/officeDocument/2006/relationships/image" Target="../media/image2.jpeg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576263" y="258763"/>
            <a:ext cx="10369550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Cliquez pour éditer le format du texte-titre</a:t>
            </a: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76263" y="1516063"/>
            <a:ext cx="10369550" cy="4275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Cliquez pour éditer le format du plan de texte</a:t>
            </a:r>
          </a:p>
          <a:p>
            <a:pPr lvl="1"/>
            <a:r>
              <a:rPr lang="en-GB"/>
              <a:t>Second niveau de plan</a:t>
            </a:r>
          </a:p>
          <a:p>
            <a:pPr lvl="2"/>
            <a:r>
              <a:rPr lang="en-GB"/>
              <a:t>Troisième niveau de plan</a:t>
            </a:r>
          </a:p>
          <a:p>
            <a:pPr lvl="3"/>
            <a:r>
              <a:rPr lang="en-GB"/>
              <a:t>Quatrième niveau de plan</a:t>
            </a:r>
          </a:p>
          <a:p>
            <a:pPr lvl="4"/>
            <a:r>
              <a:rPr lang="en-GB"/>
              <a:t>Cinquième niveau de plan</a:t>
            </a:r>
          </a:p>
          <a:p>
            <a:pPr lvl="4"/>
            <a:r>
              <a:rPr lang="en-GB"/>
              <a:t>Sixième niveau de plan</a:t>
            </a:r>
          </a:p>
          <a:p>
            <a:pPr lvl="4"/>
            <a:r>
              <a:rPr lang="en-GB"/>
              <a:t>Septième niveau de plan</a:t>
            </a:r>
          </a:p>
          <a:p>
            <a:pPr lvl="4"/>
            <a:r>
              <a:rPr lang="en-GB"/>
              <a:t>Huitième niveau de plan</a:t>
            </a:r>
          </a:p>
          <a:p>
            <a:pPr lvl="4"/>
            <a:r>
              <a:rPr lang="en-GB"/>
              <a:t>Neuvième niveau de plan</a:t>
            </a:r>
          </a:p>
        </p:txBody>
      </p:sp>
      <p:sp>
        <p:nvSpPr>
          <p:cNvPr id="2" name="Text Box 3"/>
          <p:cNvSpPr txBox="1">
            <a:spLocks noChangeArrowheads="1"/>
          </p:cNvSpPr>
          <p:nvPr/>
        </p:nvSpPr>
        <p:spPr bwMode="auto">
          <a:xfrm>
            <a:off x="1674813" y="6024240"/>
            <a:ext cx="2700337" cy="25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9pPr>
          </a:lstStyle>
          <a:p>
            <a:pPr eaLnBrk="1" hangingPunct="1">
              <a:lnSpc>
                <a:spcPct val="90000"/>
              </a:lnSpc>
              <a:buClrTx/>
              <a:buFontTx/>
              <a:buNone/>
            </a:pPr>
            <a:r>
              <a:rPr lang="fr-CH" sz="1200" b="1" dirty="0">
                <a:solidFill>
                  <a:srgbClr val="4C4C4C"/>
                </a:solidFill>
              </a:rPr>
              <a:t>HES-SO Valais-Wallis </a:t>
            </a:r>
          </a:p>
          <a:p>
            <a:pPr eaLnBrk="1" hangingPunct="1">
              <a:lnSpc>
                <a:spcPct val="90000"/>
              </a:lnSpc>
              <a:buClrTx/>
              <a:buFontTx/>
              <a:buNone/>
            </a:pPr>
            <a:r>
              <a:rPr lang="fr-CH" sz="1000" dirty="0">
                <a:solidFill>
                  <a:srgbClr val="4C4C4C"/>
                </a:solidFill>
              </a:rPr>
              <a:t>page </a:t>
            </a:r>
            <a:fld id="{95A02FFC-3576-4B14-8955-66D3A726C709}" type="slidenum">
              <a:rPr lang="fr-CH" sz="1000">
                <a:solidFill>
                  <a:srgbClr val="4C4C4C"/>
                </a:solidFill>
              </a:rPr>
              <a:pPr eaLnBrk="1" hangingPunct="1">
                <a:lnSpc>
                  <a:spcPct val="90000"/>
                </a:lnSpc>
                <a:buClrTx/>
                <a:buFontTx/>
                <a:buNone/>
              </a:pPr>
              <a:t>‹Nr.›</a:t>
            </a:fld>
            <a:endParaRPr lang="fr-CH" sz="1000" dirty="0">
              <a:solidFill>
                <a:srgbClr val="4C4C4C"/>
              </a:solidFill>
            </a:endParaRPr>
          </a:p>
        </p:txBody>
      </p:sp>
      <p:pic>
        <p:nvPicPr>
          <p:cNvPr id="2053" name="Picture 4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0" y="6048052"/>
            <a:ext cx="1169988" cy="25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2055" name="Picture 6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438" y="252413"/>
            <a:ext cx="4032250" cy="700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3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 kern="1200">
          <a:solidFill>
            <a:srgbClr val="000000"/>
          </a:solidFill>
          <a:latin typeface="+mj-lt"/>
          <a:ea typeface="+mj-ea"/>
          <a:cs typeface="+mj-cs"/>
        </a:defRPr>
      </a:lvl1pPr>
      <a:lvl2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ctr" defTabSz="449263" rtl="0" eaLnBrk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25146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29718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34290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3886200" indent="-228600" algn="ctr" defTabSz="449263" rtl="0" fontAlgn="base" hangingPunct="0">
        <a:lnSpc>
          <a:spcPct val="93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anose="02020603050405020304" pitchFamily="18" charset="0"/>
        <a:defRPr sz="4400">
          <a:solidFill>
            <a:srgbClr val="000000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defTabSz="449263" rtl="0" eaLnBrk="0" fontAlgn="base" hangingPunct="0">
        <a:lnSpc>
          <a:spcPct val="93000"/>
        </a:lnSpc>
        <a:spcBef>
          <a:spcPct val="0"/>
        </a:spcBef>
        <a:spcAft>
          <a:spcPts val="1425"/>
        </a:spcAft>
        <a:buClr>
          <a:srgbClr val="000000"/>
        </a:buClr>
        <a:buSzPct val="100000"/>
        <a:buFont typeface="Times New Roman" panose="02020603050405020304" pitchFamily="18" charset="0"/>
        <a:defRPr sz="32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eaLnBrk="0" fontAlgn="base" hangingPunct="0">
        <a:spcBef>
          <a:spcPct val="0"/>
        </a:spcBef>
        <a:spcAft>
          <a:spcPts val="1138"/>
        </a:spcAft>
        <a:buClr>
          <a:srgbClr val="000000"/>
        </a:buClr>
        <a:buSzPct val="100000"/>
        <a:buFont typeface="Times New Roman" pitchFamily="18" charset="0"/>
        <a:defRPr sz="2800" kern="1200">
          <a:solidFill>
            <a:srgbClr val="000000"/>
          </a:solidFill>
          <a:latin typeface="+mn-lt"/>
          <a:ea typeface="Microsoft YaHei" panose="020B0503020204020204" pitchFamily="34" charset="-122"/>
          <a:cs typeface="+mn-cs"/>
        </a:defRPr>
      </a:lvl2pPr>
      <a:lvl3pPr marL="1143000" indent="-228600" algn="l" defTabSz="449263" rtl="0" eaLnBrk="0" fontAlgn="base" hangingPunct="0">
        <a:spcBef>
          <a:spcPct val="0"/>
        </a:spcBef>
        <a:spcAft>
          <a:spcPts val="850"/>
        </a:spcAft>
        <a:buClr>
          <a:srgbClr val="000000"/>
        </a:buClr>
        <a:buSzPct val="100000"/>
        <a:buFont typeface="Times New Roman" pitchFamily="18" charset="0"/>
        <a:defRPr sz="2400" kern="1200">
          <a:solidFill>
            <a:srgbClr val="000000"/>
          </a:solidFill>
          <a:latin typeface="+mn-lt"/>
          <a:ea typeface="Microsoft YaHei" panose="020B0503020204020204" pitchFamily="34" charset="-122"/>
          <a:cs typeface="+mn-cs"/>
        </a:defRPr>
      </a:lvl3pPr>
      <a:lvl4pPr marL="1600200" indent="-228600" algn="l" defTabSz="449263" rtl="0" eaLnBrk="0" fontAlgn="base" hangingPunct="0">
        <a:spcBef>
          <a:spcPct val="0"/>
        </a:spcBef>
        <a:spcAft>
          <a:spcPts val="575"/>
        </a:spcAft>
        <a:buClr>
          <a:srgbClr val="000000"/>
        </a:buClr>
        <a:buSzPct val="100000"/>
        <a:buFont typeface="Times New Roman" pitchFamily="18" charset="0"/>
        <a:defRPr sz="2000" kern="1200">
          <a:solidFill>
            <a:srgbClr val="000000"/>
          </a:solidFill>
          <a:latin typeface="+mn-lt"/>
          <a:ea typeface="Microsoft YaHei" panose="020B0503020204020204" pitchFamily="34" charset="-122"/>
          <a:cs typeface="+mn-cs"/>
        </a:defRPr>
      </a:lvl4pPr>
      <a:lvl5pPr marL="2057400" indent="-228600" algn="l" defTabSz="449263" rtl="0" eaLnBrk="0" fontAlgn="base" hangingPunct="0">
        <a:spcBef>
          <a:spcPct val="0"/>
        </a:spcBef>
        <a:spcAft>
          <a:spcPts val="288"/>
        </a:spcAft>
        <a:buClr>
          <a:srgbClr val="000000"/>
        </a:buClr>
        <a:buSzPct val="100000"/>
        <a:buFont typeface="Times New Roman" pitchFamily="18" charset="0"/>
        <a:defRPr sz="2000" kern="1200">
          <a:solidFill>
            <a:srgbClr val="000000"/>
          </a:solidFill>
          <a:latin typeface="+mn-lt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792163" y="344488"/>
            <a:ext cx="9939337" cy="1252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92163" y="1725613"/>
            <a:ext cx="9939337" cy="4111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fr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2163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1F880-F6DE-5448-A70B-038C736A0E4A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817938" y="6005513"/>
            <a:ext cx="38877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139113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0888F-8D42-154E-9089-74F5984754F2}" type="slidenum">
              <a:rPr lang="fr-CH" smtClean="0"/>
              <a:t>‹Nr.›</a:t>
            </a:fld>
            <a:endParaRPr lang="fr-CH"/>
          </a:p>
        </p:txBody>
      </p:sp>
      <p:pic>
        <p:nvPicPr>
          <p:cNvPr id="7" name="Picture 6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6438" y="252413"/>
            <a:ext cx="4032250" cy="700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8" name="Text Box 3"/>
          <p:cNvSpPr txBox="1">
            <a:spLocks noChangeArrowheads="1"/>
          </p:cNvSpPr>
          <p:nvPr userDrawn="1"/>
        </p:nvSpPr>
        <p:spPr bwMode="auto">
          <a:xfrm>
            <a:off x="1674813" y="6024240"/>
            <a:ext cx="2700337" cy="25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1pPr>
            <a:lvl2pPr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2pPr>
            <a:lvl3pPr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3pPr>
            <a:lvl4pPr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4pPr>
            <a:lvl5pPr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5pPr>
            <a:lvl6pPr marL="25146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6pPr>
            <a:lvl7pPr marL="29718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7pPr>
            <a:lvl8pPr marL="34290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8pPr>
            <a:lvl9pPr marL="3886200" indent="-228600" defTabSz="449263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chemeClr val="bg1"/>
                </a:solidFill>
                <a:latin typeface="Arial" pitchFamily="34" charset="0"/>
                <a:ea typeface="Microsoft YaHei" pitchFamily="34" charset="-122"/>
              </a:defRPr>
            </a:lvl9pPr>
          </a:lstStyle>
          <a:p>
            <a:pPr eaLnBrk="1" hangingPunct="1">
              <a:lnSpc>
                <a:spcPct val="90000"/>
              </a:lnSpc>
              <a:buClrTx/>
              <a:buFontTx/>
              <a:buNone/>
            </a:pPr>
            <a:r>
              <a:rPr lang="fr-CH" sz="1200" b="1" dirty="0">
                <a:solidFill>
                  <a:srgbClr val="4C4C4C"/>
                </a:solidFill>
              </a:rPr>
              <a:t>HES-SO Valais-Wallis </a:t>
            </a:r>
          </a:p>
          <a:p>
            <a:pPr eaLnBrk="1" hangingPunct="1">
              <a:lnSpc>
                <a:spcPct val="90000"/>
              </a:lnSpc>
              <a:buClrTx/>
              <a:buFontTx/>
              <a:buNone/>
            </a:pPr>
            <a:endParaRPr lang="fr-CH" sz="1000" dirty="0">
              <a:solidFill>
                <a:srgbClr val="4C4C4C"/>
              </a:solidFill>
            </a:endParaRPr>
          </a:p>
        </p:txBody>
      </p:sp>
      <p:pic>
        <p:nvPicPr>
          <p:cNvPr id="9" name="Picture 4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800" y="6048052"/>
            <a:ext cx="1169988" cy="252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19546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792163" y="344488"/>
            <a:ext cx="9939337" cy="1252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fr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92163" y="1725613"/>
            <a:ext cx="9939337" cy="4111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fr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2163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7B0D3-2B30-E943-802E-7C4393C4B531}" type="datetimeFigureOut">
              <a:rPr lang="fr-CH" smtClean="0"/>
              <a:t>30.01.17</a:t>
            </a:fld>
            <a:endParaRPr lang="fr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817938" y="6005513"/>
            <a:ext cx="38877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139113" y="6005513"/>
            <a:ext cx="2592387" cy="346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00FE9E-6148-814E-A5CB-2DCD66C67222}" type="slidenum">
              <a:rPr lang="fr-CH" smtClean="0"/>
              <a:t>‹Nr.›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40226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iki.openemcs.org/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6"/>
          <p:cNvSpPr/>
          <p:nvPr/>
        </p:nvSpPr>
        <p:spPr>
          <a:xfrm>
            <a:off x="5041751" y="3528119"/>
            <a:ext cx="612068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fr-CH" b="1" dirty="0" err="1">
                <a:solidFill>
                  <a:schemeClr val="tx1"/>
                </a:solidFill>
              </a:rPr>
              <a:t>Joel</a:t>
            </a:r>
            <a:r>
              <a:rPr lang="fr-CH" b="1" dirty="0">
                <a:solidFill>
                  <a:schemeClr val="tx1"/>
                </a:solidFill>
              </a:rPr>
              <a:t> </a:t>
            </a:r>
            <a:r>
              <a:rPr lang="fr-CH" b="1" dirty="0" err="1">
                <a:solidFill>
                  <a:schemeClr val="tx1"/>
                </a:solidFill>
              </a:rPr>
              <a:t>Bodenmann</a:t>
            </a:r>
            <a:r>
              <a:rPr lang="fr-CH" b="1" dirty="0">
                <a:solidFill>
                  <a:schemeClr val="tx1"/>
                </a:solidFill>
              </a:rPr>
              <a:t>, Nathan </a:t>
            </a:r>
            <a:r>
              <a:rPr lang="fr-CH" b="1" dirty="0" err="1">
                <a:solidFill>
                  <a:schemeClr val="tx1"/>
                </a:solidFill>
              </a:rPr>
              <a:t>Loretan</a:t>
            </a:r>
            <a:r>
              <a:rPr lang="fr-CH" b="1" dirty="0">
                <a:solidFill>
                  <a:schemeClr val="tx1"/>
                </a:solidFill>
              </a:rPr>
              <a:t> &amp; Sven Ritz</a:t>
            </a:r>
            <a:endParaRPr lang="fr-CH" dirty="0">
              <a:solidFill>
                <a:schemeClr val="tx1"/>
              </a:solidFill>
            </a:endParaRPr>
          </a:p>
          <a:p>
            <a:pPr algn="r"/>
            <a:endParaRPr lang="fr-CH" dirty="0">
              <a:solidFill>
                <a:schemeClr val="tx1"/>
              </a:solidFill>
            </a:endParaRPr>
          </a:p>
          <a:p>
            <a:pPr algn="r"/>
            <a:r>
              <a:rPr lang="fr-CH" dirty="0">
                <a:solidFill>
                  <a:schemeClr val="tx1"/>
                </a:solidFill>
              </a:rPr>
              <a:t>Sion, le 30 janvier 2017</a:t>
            </a:r>
          </a:p>
        </p:txBody>
      </p:sp>
      <p:sp>
        <p:nvSpPr>
          <p:cNvPr id="11" name="Rectangle 3"/>
          <p:cNvSpPr/>
          <p:nvPr/>
        </p:nvSpPr>
        <p:spPr>
          <a:xfrm>
            <a:off x="937295" y="1079847"/>
            <a:ext cx="1022513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endParaRPr lang="fr-CH" sz="4000" b="1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r"/>
            <a:r>
              <a:rPr lang="fr-CH" sz="4000" b="1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Hardware </a:t>
            </a:r>
            <a:r>
              <a:rPr lang="fr-CH" sz="4000" b="1" dirty="0" err="1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OpenSource</a:t>
            </a:r>
            <a:r>
              <a:rPr lang="fr-CH" sz="4000" b="1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r"/>
            <a:r>
              <a:rPr lang="fr-CH" sz="4000" b="1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pour pilotage de charges flexibles </a:t>
            </a:r>
          </a:p>
        </p:txBody>
      </p:sp>
      <p:pic>
        <p:nvPicPr>
          <p:cNvPr id="12" name="Bild 11"/>
          <p:cNvPicPr>
            <a:picLocks noChangeAspect="1"/>
          </p:cNvPicPr>
          <p:nvPr/>
        </p:nvPicPr>
        <p:blipFill>
          <a:blip r:embed="rId2" cstate="print">
            <a:grayscl/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05289">
            <a:off x="-416783" y="2390065"/>
            <a:ext cx="4941534" cy="494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510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C93070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>
                  <a:solidFill>
                    <a:schemeClr val="bg1"/>
                  </a:solidFill>
                </a:rPr>
                <a:t>Software</a:t>
              </a:r>
            </a:p>
          </p:txBody>
        </p:sp>
      </p:grpSp>
      <p:sp>
        <p:nvSpPr>
          <p:cNvPr id="6" name="Rectangle 4"/>
          <p:cNvSpPr/>
          <p:nvPr/>
        </p:nvSpPr>
        <p:spPr>
          <a:xfrm>
            <a:off x="153591" y="512167"/>
            <a:ext cx="1008102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6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 Interface terminal</a:t>
            </a:r>
            <a:endParaRPr lang="fr-CH" sz="35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7" name="Inhaltsplatzhalter 2"/>
          <p:cNvSpPr txBox="1">
            <a:spLocks/>
          </p:cNvSpPr>
          <p:nvPr/>
        </p:nvSpPr>
        <p:spPr bwMode="auto">
          <a:xfrm>
            <a:off x="1007473" y="1655911"/>
            <a:ext cx="6698574" cy="3888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fr-CH" sz="2500" dirty="0">
                <a:solidFill>
                  <a:schemeClr val="tx1"/>
                </a:solidFill>
              </a:rPr>
              <a:t>Application terminal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sz="2500" dirty="0">
                <a:solidFill>
                  <a:schemeClr val="tx1"/>
                </a:solidFill>
              </a:rPr>
              <a:t>Connexion via SSH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CH" sz="2500" dirty="0">
                <a:solidFill>
                  <a:schemeClr val="tx1"/>
                </a:solidFill>
              </a:rPr>
              <a:t>Permet une rapide configuration</a:t>
            </a:r>
          </a:p>
        </p:txBody>
      </p:sp>
      <p:pic>
        <p:nvPicPr>
          <p:cNvPr id="9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9863" y="1083128"/>
            <a:ext cx="5328592" cy="485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7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C93070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>
                  <a:solidFill>
                    <a:schemeClr val="bg1"/>
                  </a:solidFill>
                </a:rPr>
                <a:t>Software</a:t>
              </a:r>
            </a:p>
          </p:txBody>
        </p:sp>
      </p:grpSp>
      <p:sp>
        <p:nvSpPr>
          <p:cNvPr id="6" name="Rectangle 4"/>
          <p:cNvSpPr/>
          <p:nvPr/>
        </p:nvSpPr>
        <p:spPr>
          <a:xfrm>
            <a:off x="153591" y="512167"/>
            <a:ext cx="1008102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6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 </a:t>
            </a:r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	</a:t>
            </a:r>
            <a:r>
              <a:rPr lang="fr-CH" sz="36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Connection du nœud</a:t>
            </a:r>
            <a:endParaRPr lang="fr-CH" sz="35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pic>
        <p:nvPicPr>
          <p:cNvPr id="8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279" y="1583903"/>
            <a:ext cx="10238595" cy="4220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27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C93070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>
                  <a:solidFill>
                    <a:schemeClr val="bg1"/>
                  </a:solidFill>
                </a:rPr>
                <a:t>Software</a:t>
              </a:r>
            </a:p>
          </p:txBody>
        </p:sp>
      </p:grpSp>
      <p:sp>
        <p:nvSpPr>
          <p:cNvPr id="6" name="Rectangle 4"/>
          <p:cNvSpPr/>
          <p:nvPr/>
        </p:nvSpPr>
        <p:spPr>
          <a:xfrm>
            <a:off x="153591" y="512167"/>
            <a:ext cx="10081021" cy="58477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		</a:t>
            </a:r>
            <a:r>
              <a:rPr lang="fr-CH" sz="32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 Déconnection </a:t>
            </a:r>
            <a:r>
              <a:rPr lang="fr-CH" sz="28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du nœud</a:t>
            </a:r>
            <a:endParaRPr lang="fr-CH" sz="32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pic>
        <p:nvPicPr>
          <p:cNvPr id="7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470" y="1158498"/>
            <a:ext cx="7133959" cy="470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969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DC9A30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>
                  <a:solidFill>
                    <a:schemeClr val="bg1"/>
                  </a:solidFill>
                </a:rPr>
                <a:t>Hardware</a:t>
              </a:r>
            </a:p>
          </p:txBody>
        </p:sp>
      </p:grp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1" t="13330" r="7408"/>
          <a:stretch/>
        </p:blipFill>
        <p:spPr>
          <a:xfrm>
            <a:off x="351291" y="990709"/>
            <a:ext cx="5122508" cy="5057420"/>
          </a:xfrm>
          <a:prstGeom prst="rect">
            <a:avLst/>
          </a:prstGeom>
        </p:spPr>
      </p:pic>
      <p:sp>
        <p:nvSpPr>
          <p:cNvPr id="8" name="Rectangle 4"/>
          <p:cNvSpPr/>
          <p:nvPr/>
        </p:nvSpPr>
        <p:spPr>
          <a:xfrm>
            <a:off x="1191" y="359767"/>
            <a:ext cx="10081021" cy="63094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500" dirty="0" err="1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Noeud</a:t>
            </a:r>
            <a:endParaRPr lang="fr-CH" sz="35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20" r="6586"/>
          <a:stretch/>
        </p:blipFill>
        <p:spPr>
          <a:xfrm>
            <a:off x="5603059" y="1799927"/>
            <a:ext cx="5919412" cy="3696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833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/>
          <p:cNvSpPr/>
          <p:nvPr/>
        </p:nvSpPr>
        <p:spPr>
          <a:xfrm>
            <a:off x="1191" y="359767"/>
            <a:ext cx="10081021" cy="63094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5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Analyse de l’utilisateur</a:t>
            </a:r>
          </a:p>
        </p:txBody>
      </p:sp>
      <p:sp>
        <p:nvSpPr>
          <p:cNvPr id="7" name="Inhaltsplatzhalter 2"/>
          <p:cNvSpPr txBox="1">
            <a:spLocks/>
          </p:cNvSpPr>
          <p:nvPr/>
        </p:nvSpPr>
        <p:spPr bwMode="auto">
          <a:xfrm>
            <a:off x="1007473" y="1655911"/>
            <a:ext cx="6698574" cy="3888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r>
              <a:rPr lang="de-DE" sz="2500" dirty="0" err="1"/>
              <a:t>Documentation</a:t>
            </a:r>
            <a:r>
              <a:rPr lang="de-DE" sz="2500" dirty="0"/>
              <a:t> </a:t>
            </a:r>
            <a:r>
              <a:rPr lang="de-DE" sz="2500" dirty="0" err="1"/>
              <a:t>détaillée</a:t>
            </a:r>
            <a:endParaRPr lang="de-DE" sz="2500" dirty="0"/>
          </a:p>
          <a:p>
            <a:pPr>
              <a:buFont typeface="Arial" charset="0"/>
              <a:buChar char="•"/>
            </a:pPr>
            <a:r>
              <a:rPr lang="de-DE" sz="2500" dirty="0" err="1"/>
              <a:t>Modularité</a:t>
            </a:r>
            <a:r>
              <a:rPr lang="de-DE" sz="2500" dirty="0"/>
              <a:t> du </a:t>
            </a:r>
            <a:r>
              <a:rPr lang="de-DE" sz="2500" dirty="0" err="1"/>
              <a:t>système</a:t>
            </a:r>
            <a:endParaRPr lang="de-DE" sz="2500" dirty="0"/>
          </a:p>
          <a:p>
            <a:pPr>
              <a:buFont typeface="Arial" charset="0"/>
              <a:buChar char="•"/>
            </a:pPr>
            <a:r>
              <a:rPr lang="de-DE" sz="2500" dirty="0" err="1"/>
              <a:t>Extensibilité</a:t>
            </a:r>
            <a:endParaRPr lang="de-DE" sz="2500" dirty="0"/>
          </a:p>
          <a:p>
            <a:pPr>
              <a:buFont typeface="Arial" charset="0"/>
              <a:buChar char="•"/>
            </a:pPr>
            <a:r>
              <a:rPr lang="de-DE" sz="2500" dirty="0" err="1"/>
              <a:t>Pas</a:t>
            </a:r>
            <a:r>
              <a:rPr lang="de-DE" sz="2500" dirty="0"/>
              <a:t> de </a:t>
            </a:r>
            <a:r>
              <a:rPr lang="de-DE" sz="2500" dirty="0" err="1"/>
              <a:t>licences</a:t>
            </a:r>
            <a:r>
              <a:rPr lang="de-DE" sz="2500" dirty="0"/>
              <a:t> </a:t>
            </a:r>
            <a:r>
              <a:rPr lang="de-DE" sz="2500" dirty="0" err="1"/>
              <a:t>obligatoires</a:t>
            </a:r>
            <a:endParaRPr lang="de-DE" sz="2500" dirty="0"/>
          </a:p>
          <a:p>
            <a:pPr>
              <a:buFont typeface="Arial" charset="0"/>
              <a:buChar char="•"/>
            </a:pPr>
            <a:endParaRPr lang="de-DE" sz="2500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248B56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 err="1">
                  <a:solidFill>
                    <a:schemeClr val="bg1"/>
                  </a:solidFill>
                </a:rPr>
                <a:t>Gestion</a:t>
              </a:r>
              <a:endParaRPr lang="de-CH" sz="18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059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rafik 4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1551" y="997692"/>
            <a:ext cx="5072400" cy="5122715"/>
          </a:xfrm>
          <a:prstGeom prst="rect">
            <a:avLst/>
          </a:prstGeom>
        </p:spPr>
      </p:pic>
      <p:sp>
        <p:nvSpPr>
          <p:cNvPr id="25" name="Rectangle 4"/>
          <p:cNvSpPr/>
          <p:nvPr/>
        </p:nvSpPr>
        <p:spPr>
          <a:xfrm>
            <a:off x="1191" y="359767"/>
            <a:ext cx="1008102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6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Risques lié au projet</a:t>
            </a:r>
            <a:endParaRPr lang="fr-CH" sz="36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27" name="Explosion: 8 Zacken 26"/>
          <p:cNvSpPr/>
          <p:nvPr/>
        </p:nvSpPr>
        <p:spPr bwMode="auto">
          <a:xfrm>
            <a:off x="4681711" y="4896271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8" name="Explosion: 8 Zacken 27"/>
          <p:cNvSpPr/>
          <p:nvPr/>
        </p:nvSpPr>
        <p:spPr bwMode="auto">
          <a:xfrm>
            <a:off x="4681711" y="4176191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9" name="Explosion: 8 Zacken 28"/>
          <p:cNvSpPr/>
          <p:nvPr/>
        </p:nvSpPr>
        <p:spPr bwMode="auto">
          <a:xfrm>
            <a:off x="4681711" y="2684584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grpSp>
        <p:nvGrpSpPr>
          <p:cNvPr id="3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</p:grpSpPr>
        <p:sp>
          <p:nvSpPr>
            <p:cNvPr id="34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solidFill>
              <a:srgbClr val="248B56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3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solidFill>
              <a:srgbClr val="248B56"/>
            </a:solidFill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 err="1">
                  <a:solidFill>
                    <a:schemeClr val="bg1"/>
                  </a:solidFill>
                </a:rPr>
                <a:t>Gestion</a:t>
              </a:r>
              <a:endParaRPr lang="de-CH" sz="1800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Explosion: 8 Zacken 42"/>
          <p:cNvSpPr/>
          <p:nvPr/>
        </p:nvSpPr>
        <p:spPr bwMode="auto">
          <a:xfrm>
            <a:off x="4681711" y="1893958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4" name="Explosion: 8 Zacken 43"/>
          <p:cNvSpPr/>
          <p:nvPr/>
        </p:nvSpPr>
        <p:spPr bwMode="auto">
          <a:xfrm>
            <a:off x="5473799" y="1893958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5" name="Pfeil: nach rechts 44"/>
          <p:cNvSpPr/>
          <p:nvPr/>
        </p:nvSpPr>
        <p:spPr bwMode="auto">
          <a:xfrm>
            <a:off x="8854011" y="3954094"/>
            <a:ext cx="432048" cy="288032"/>
          </a:xfrm>
          <a:prstGeom prst="rightArrow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6" name="Textfeld 45"/>
          <p:cNvSpPr txBox="1"/>
          <p:nvPr/>
        </p:nvSpPr>
        <p:spPr>
          <a:xfrm>
            <a:off x="9290223" y="3888159"/>
            <a:ext cx="2619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>
                <a:solidFill>
                  <a:schemeClr val="tx1"/>
                </a:solidFill>
              </a:rPr>
              <a:t>Risque</a:t>
            </a:r>
            <a:r>
              <a:rPr lang="de-CH" dirty="0">
                <a:solidFill>
                  <a:schemeClr val="tx1"/>
                </a:solidFill>
              </a:rPr>
              <a:t> </a:t>
            </a:r>
            <a:r>
              <a:rPr lang="de-CH">
                <a:solidFill>
                  <a:schemeClr val="tx1"/>
                </a:solidFill>
              </a:rPr>
              <a:t>C (1-5</a:t>
            </a:r>
            <a:r>
              <a:rPr lang="de-CH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47" name="Pfeil: nach rechts 46"/>
          <p:cNvSpPr/>
          <p:nvPr/>
        </p:nvSpPr>
        <p:spPr bwMode="auto">
          <a:xfrm>
            <a:off x="8854011" y="4557764"/>
            <a:ext cx="432048" cy="288032"/>
          </a:xfrm>
          <a:prstGeom prst="rightArrow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8" name="Textfeld 47"/>
          <p:cNvSpPr txBox="1"/>
          <p:nvPr/>
        </p:nvSpPr>
        <p:spPr>
          <a:xfrm>
            <a:off x="9290223" y="4491829"/>
            <a:ext cx="2619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>
                <a:solidFill>
                  <a:schemeClr val="tx1"/>
                </a:solidFill>
              </a:rPr>
              <a:t>Risque</a:t>
            </a:r>
            <a:r>
              <a:rPr lang="de-CH" dirty="0">
                <a:solidFill>
                  <a:schemeClr val="tx1"/>
                </a:solidFill>
              </a:rPr>
              <a:t> B (6-10)</a:t>
            </a:r>
          </a:p>
        </p:txBody>
      </p:sp>
      <p:sp>
        <p:nvSpPr>
          <p:cNvPr id="49" name="Pfeil: nach rechts 48"/>
          <p:cNvSpPr/>
          <p:nvPr/>
        </p:nvSpPr>
        <p:spPr bwMode="auto">
          <a:xfrm>
            <a:off x="8854011" y="5119221"/>
            <a:ext cx="432048" cy="288032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0" name="Textfeld 49"/>
          <p:cNvSpPr txBox="1"/>
          <p:nvPr/>
        </p:nvSpPr>
        <p:spPr>
          <a:xfrm>
            <a:off x="9290223" y="5053286"/>
            <a:ext cx="2619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>
                <a:solidFill>
                  <a:schemeClr val="tx1"/>
                </a:solidFill>
              </a:rPr>
              <a:t>Risque</a:t>
            </a:r>
            <a:r>
              <a:rPr lang="de-CH" dirty="0">
                <a:solidFill>
                  <a:schemeClr val="tx1"/>
                </a:solidFill>
              </a:rPr>
              <a:t> A (&gt;10)</a:t>
            </a:r>
          </a:p>
        </p:txBody>
      </p:sp>
    </p:spTree>
    <p:extLst>
      <p:ext uri="{BB962C8B-B14F-4D97-AF65-F5344CB8AC3E}">
        <p14:creationId xmlns:p14="http://schemas.microsoft.com/office/powerpoint/2010/main" val="4123795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4"/>
          <p:cNvSpPr/>
          <p:nvPr/>
        </p:nvSpPr>
        <p:spPr>
          <a:xfrm>
            <a:off x="1191" y="359767"/>
            <a:ext cx="1008102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6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Risques lié au projet</a:t>
            </a:r>
            <a:endParaRPr lang="fr-CH" sz="36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solidFill>
              <a:srgbClr val="248B56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solidFill>
              <a:srgbClr val="248B56"/>
            </a:solidFill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 err="1">
                  <a:solidFill>
                    <a:schemeClr val="bg1"/>
                  </a:solidFill>
                </a:rPr>
                <a:t>Gestion</a:t>
              </a:r>
              <a:endParaRPr lang="de-CH" sz="1800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Inhaltsplatzhalter 2"/>
          <p:cNvSpPr txBox="1">
            <a:spLocks/>
          </p:cNvSpPr>
          <p:nvPr/>
        </p:nvSpPr>
        <p:spPr bwMode="auto">
          <a:xfrm>
            <a:off x="1585367" y="2595813"/>
            <a:ext cx="2232248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de-DE" sz="2500" u="sng" dirty="0" err="1"/>
              <a:t>gravité</a:t>
            </a:r>
            <a:endParaRPr lang="de-DE" sz="2500" u="sng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 bwMode="auto">
          <a:xfrm>
            <a:off x="4177655" y="2592015"/>
            <a:ext cx="2232248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de-DE" sz="2500" u="sng" dirty="0" err="1"/>
              <a:t>probabilité</a:t>
            </a:r>
            <a:endParaRPr lang="de-DE" sz="2500" u="sng" dirty="0"/>
          </a:p>
        </p:txBody>
      </p:sp>
      <p:sp>
        <p:nvSpPr>
          <p:cNvPr id="11" name="Inhaltsplatzhalter 2"/>
          <p:cNvSpPr txBox="1">
            <a:spLocks/>
          </p:cNvSpPr>
          <p:nvPr/>
        </p:nvSpPr>
        <p:spPr bwMode="auto">
          <a:xfrm>
            <a:off x="7129983" y="2592015"/>
            <a:ext cx="2628292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de-DE" sz="2500" u="sng" dirty="0" err="1"/>
              <a:t>facteur</a:t>
            </a:r>
            <a:r>
              <a:rPr lang="de-DE" sz="2500" u="sng" dirty="0"/>
              <a:t> de </a:t>
            </a:r>
            <a:r>
              <a:rPr lang="de-DE" sz="2500" u="sng" dirty="0" err="1"/>
              <a:t>risque</a:t>
            </a:r>
            <a:endParaRPr lang="de-DE" sz="2500" u="sng" dirty="0"/>
          </a:p>
        </p:txBody>
      </p:sp>
      <p:sp>
        <p:nvSpPr>
          <p:cNvPr id="12" name="Inhaltsplatzhalter 2"/>
          <p:cNvSpPr txBox="1">
            <a:spLocks/>
          </p:cNvSpPr>
          <p:nvPr/>
        </p:nvSpPr>
        <p:spPr bwMode="auto">
          <a:xfrm>
            <a:off x="1585367" y="3024063"/>
            <a:ext cx="2232248" cy="728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de-DE" sz="4500" b="1" dirty="0"/>
              <a:t>5</a:t>
            </a:r>
          </a:p>
        </p:txBody>
      </p:sp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4177655" y="3024063"/>
            <a:ext cx="2232248" cy="728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de-DE" sz="4500" b="1" dirty="0"/>
              <a:t>3</a:t>
            </a:r>
          </a:p>
        </p:txBody>
      </p:sp>
      <p:sp>
        <p:nvSpPr>
          <p:cNvPr id="14" name="Inhaltsplatzhalter 2"/>
          <p:cNvSpPr txBox="1">
            <a:spLocks/>
          </p:cNvSpPr>
          <p:nvPr/>
        </p:nvSpPr>
        <p:spPr bwMode="auto">
          <a:xfrm>
            <a:off x="7346007" y="3024063"/>
            <a:ext cx="2232248" cy="728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de-DE" sz="4500" b="1" dirty="0">
                <a:solidFill>
                  <a:srgbClr val="FF0000"/>
                </a:solidFill>
              </a:rPr>
              <a:t>15</a:t>
            </a:r>
          </a:p>
        </p:txBody>
      </p:sp>
      <p:sp>
        <p:nvSpPr>
          <p:cNvPr id="16" name="Inhaltsplatzhalter 2"/>
          <p:cNvSpPr txBox="1">
            <a:spLocks/>
          </p:cNvSpPr>
          <p:nvPr/>
        </p:nvSpPr>
        <p:spPr bwMode="auto">
          <a:xfrm>
            <a:off x="3241551" y="3024063"/>
            <a:ext cx="1080120" cy="728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de-DE" sz="4000" dirty="0"/>
              <a:t>x</a:t>
            </a:r>
          </a:p>
        </p:txBody>
      </p:sp>
      <p:sp>
        <p:nvSpPr>
          <p:cNvPr id="17" name="Inhaltsplatzhalter 2"/>
          <p:cNvSpPr txBox="1">
            <a:spLocks/>
          </p:cNvSpPr>
          <p:nvPr/>
        </p:nvSpPr>
        <p:spPr bwMode="auto">
          <a:xfrm>
            <a:off x="6265887" y="3024063"/>
            <a:ext cx="1080120" cy="7282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de-DE" sz="4000" dirty="0"/>
              <a:t>=</a:t>
            </a:r>
          </a:p>
        </p:txBody>
      </p:sp>
      <p:sp>
        <p:nvSpPr>
          <p:cNvPr id="18" name="Rechteck 17"/>
          <p:cNvSpPr/>
          <p:nvPr/>
        </p:nvSpPr>
        <p:spPr bwMode="auto">
          <a:xfrm>
            <a:off x="1874689" y="2592015"/>
            <a:ext cx="7847582" cy="1160259"/>
          </a:xfrm>
          <a:prstGeom prst="rect">
            <a:avLst/>
          </a:prstGeom>
          <a:noFill/>
          <a:ln w="28575" cap="flat" cmpd="sng" algn="ctr">
            <a:solidFill>
              <a:srgbClr val="E19A27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fr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9" name="Inhaltsplatzhalter 2"/>
          <p:cNvSpPr txBox="1">
            <a:spLocks/>
          </p:cNvSpPr>
          <p:nvPr/>
        </p:nvSpPr>
        <p:spPr bwMode="auto">
          <a:xfrm>
            <a:off x="2918159" y="4248199"/>
            <a:ext cx="2844465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/>
            <a:r>
              <a:rPr lang="de-DE" sz="2500" u="sng" dirty="0" err="1"/>
              <a:t>mesure</a:t>
            </a:r>
            <a:endParaRPr lang="de-DE" sz="2500" u="sng" dirty="0"/>
          </a:p>
        </p:txBody>
      </p:sp>
      <p:sp>
        <p:nvSpPr>
          <p:cNvPr id="20" name="Inhaltsplatzhalter 2"/>
          <p:cNvSpPr txBox="1">
            <a:spLocks/>
          </p:cNvSpPr>
          <p:nvPr/>
        </p:nvSpPr>
        <p:spPr bwMode="auto">
          <a:xfrm>
            <a:off x="5761434" y="4248199"/>
            <a:ext cx="3096741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/>
            <a:r>
              <a:rPr lang="de-DE" sz="2500" u="sng" dirty="0" err="1"/>
              <a:t>prévention</a:t>
            </a:r>
            <a:endParaRPr lang="de-DE" sz="2500" u="sng" dirty="0"/>
          </a:p>
        </p:txBody>
      </p:sp>
      <p:cxnSp>
        <p:nvCxnSpPr>
          <p:cNvPr id="21" name="Gerade Verbindung 20"/>
          <p:cNvCxnSpPr>
            <a:cxnSpLocks/>
          </p:cNvCxnSpPr>
          <p:nvPr/>
        </p:nvCxnSpPr>
        <p:spPr bwMode="auto">
          <a:xfrm flipH="1">
            <a:off x="3385567" y="3752274"/>
            <a:ext cx="2412913" cy="495925"/>
          </a:xfrm>
          <a:prstGeom prst="line">
            <a:avLst/>
          </a:prstGeom>
          <a:solidFill>
            <a:srgbClr val="00B8FF"/>
          </a:solidFill>
          <a:ln w="28575" cap="flat" cmpd="sng" algn="ctr">
            <a:solidFill>
              <a:srgbClr val="E19A27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Gerade Verbindung 21"/>
          <p:cNvCxnSpPr/>
          <p:nvPr/>
        </p:nvCxnSpPr>
        <p:spPr bwMode="auto">
          <a:xfrm>
            <a:off x="5762625" y="3752274"/>
            <a:ext cx="2412913" cy="495925"/>
          </a:xfrm>
          <a:prstGeom prst="line">
            <a:avLst/>
          </a:prstGeom>
          <a:solidFill>
            <a:srgbClr val="00B8FF"/>
          </a:solidFill>
          <a:ln w="28575" cap="flat" cmpd="sng" algn="ctr">
            <a:solidFill>
              <a:srgbClr val="E19A27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Inhaltsplatzhalter 2"/>
          <p:cNvSpPr txBox="1">
            <a:spLocks/>
          </p:cNvSpPr>
          <p:nvPr/>
        </p:nvSpPr>
        <p:spPr bwMode="auto">
          <a:xfrm>
            <a:off x="2918159" y="4680247"/>
            <a:ext cx="3347728" cy="296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r>
              <a:rPr lang="de-DE" dirty="0" err="1"/>
              <a:t>heures</a:t>
            </a:r>
            <a:r>
              <a:rPr lang="de-DE" dirty="0"/>
              <a:t> </a:t>
            </a:r>
            <a:r>
              <a:rPr lang="de-DE" dirty="0" err="1"/>
              <a:t>supplémentaires</a:t>
            </a:r>
            <a:endParaRPr lang="de-DE" dirty="0"/>
          </a:p>
        </p:txBody>
      </p:sp>
      <p:sp>
        <p:nvSpPr>
          <p:cNvPr id="24" name="Inhaltsplatzhalter 2"/>
          <p:cNvSpPr txBox="1">
            <a:spLocks/>
          </p:cNvSpPr>
          <p:nvPr/>
        </p:nvSpPr>
        <p:spPr bwMode="auto">
          <a:xfrm>
            <a:off x="7418015" y="4680247"/>
            <a:ext cx="2844465" cy="43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r>
              <a:rPr lang="de-DE" dirty="0" err="1"/>
              <a:t>calendrier</a:t>
            </a:r>
            <a:endParaRPr lang="de-DE" dirty="0"/>
          </a:p>
        </p:txBody>
      </p:sp>
      <p:sp>
        <p:nvSpPr>
          <p:cNvPr id="25" name="Inhaltsplatzhalter 2"/>
          <p:cNvSpPr txBox="1">
            <a:spLocks/>
          </p:cNvSpPr>
          <p:nvPr/>
        </p:nvSpPr>
        <p:spPr bwMode="auto">
          <a:xfrm>
            <a:off x="3266903" y="1727919"/>
            <a:ext cx="5015208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/>
            <a:r>
              <a:rPr lang="de-DE" sz="3000" b="1" u="sng" dirty="0" err="1"/>
              <a:t>dépassement</a:t>
            </a:r>
            <a:r>
              <a:rPr lang="de-DE" sz="3000" b="1" u="sng" dirty="0"/>
              <a:t> du </a:t>
            </a:r>
            <a:r>
              <a:rPr lang="de-DE" sz="3000" b="1" u="sng" dirty="0" err="1"/>
              <a:t>temps</a:t>
            </a:r>
            <a:endParaRPr lang="de-DE" sz="3000" b="1" u="sng" dirty="0"/>
          </a:p>
        </p:txBody>
      </p:sp>
    </p:spTree>
    <p:extLst>
      <p:ext uri="{BB962C8B-B14F-4D97-AF65-F5344CB8AC3E}">
        <p14:creationId xmlns:p14="http://schemas.microsoft.com/office/powerpoint/2010/main" val="1881006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1551" y="997692"/>
            <a:ext cx="5072400" cy="5122715"/>
          </a:xfrm>
          <a:prstGeom prst="rect">
            <a:avLst/>
          </a:prstGeom>
        </p:spPr>
      </p:pic>
      <p:sp>
        <p:nvSpPr>
          <p:cNvPr id="25" name="Rectangle 4"/>
          <p:cNvSpPr/>
          <p:nvPr/>
        </p:nvSpPr>
        <p:spPr>
          <a:xfrm>
            <a:off x="1191" y="359767"/>
            <a:ext cx="1008102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6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Risques lié au projet</a:t>
            </a:r>
            <a:endParaRPr lang="fr-CH" sz="36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27" name="Explosion: 8 Zacken 26"/>
          <p:cNvSpPr/>
          <p:nvPr/>
        </p:nvSpPr>
        <p:spPr bwMode="auto">
          <a:xfrm>
            <a:off x="4681711" y="4896271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8" name="Explosion: 8 Zacken 27"/>
          <p:cNvSpPr/>
          <p:nvPr/>
        </p:nvSpPr>
        <p:spPr bwMode="auto">
          <a:xfrm>
            <a:off x="4681711" y="4176191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29" name="Explosion: 8 Zacken 28"/>
          <p:cNvSpPr/>
          <p:nvPr/>
        </p:nvSpPr>
        <p:spPr bwMode="auto">
          <a:xfrm>
            <a:off x="4681711" y="2684584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grpSp>
        <p:nvGrpSpPr>
          <p:cNvPr id="3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</p:grpSpPr>
        <p:sp>
          <p:nvSpPr>
            <p:cNvPr id="34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solidFill>
              <a:srgbClr val="248B56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3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solidFill>
              <a:srgbClr val="248B56"/>
            </a:solidFill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 err="1">
                  <a:solidFill>
                    <a:schemeClr val="bg1"/>
                  </a:solidFill>
                </a:rPr>
                <a:t>Gestion</a:t>
              </a:r>
              <a:endParaRPr lang="de-CH" sz="1800" dirty="0">
                <a:solidFill>
                  <a:schemeClr val="bg1"/>
                </a:solidFill>
              </a:endParaRPr>
            </a:p>
          </p:txBody>
        </p:sp>
      </p:grpSp>
      <p:sp>
        <p:nvSpPr>
          <p:cNvPr id="19" name="Textfeld 18"/>
          <p:cNvSpPr txBox="1"/>
          <p:nvPr/>
        </p:nvSpPr>
        <p:spPr>
          <a:xfrm>
            <a:off x="246459" y="4228164"/>
            <a:ext cx="3052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CH" dirty="0" err="1">
                <a:solidFill>
                  <a:schemeClr val="tx1"/>
                </a:solidFill>
              </a:rPr>
              <a:t>dépassement</a:t>
            </a:r>
            <a:r>
              <a:rPr lang="de-CH" dirty="0">
                <a:solidFill>
                  <a:schemeClr val="tx1"/>
                </a:solidFill>
              </a:rPr>
              <a:t> du </a:t>
            </a:r>
            <a:r>
              <a:rPr lang="de-CH" dirty="0" err="1">
                <a:solidFill>
                  <a:schemeClr val="tx1"/>
                </a:solidFill>
              </a:rPr>
              <a:t>budget</a:t>
            </a:r>
            <a:endParaRPr lang="de-CH" dirty="0">
              <a:solidFill>
                <a:schemeClr val="tx1"/>
              </a:solidFill>
            </a:endParaRPr>
          </a:p>
        </p:txBody>
      </p:sp>
      <p:sp>
        <p:nvSpPr>
          <p:cNvPr id="21" name="Textfeld 20"/>
          <p:cNvSpPr txBox="1"/>
          <p:nvPr/>
        </p:nvSpPr>
        <p:spPr>
          <a:xfrm>
            <a:off x="246459" y="4948244"/>
            <a:ext cx="3052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CH" dirty="0" err="1">
                <a:solidFill>
                  <a:schemeClr val="tx1"/>
                </a:solidFill>
              </a:rPr>
              <a:t>accident</a:t>
            </a:r>
            <a:r>
              <a:rPr lang="de-CH" dirty="0">
                <a:solidFill>
                  <a:schemeClr val="tx1"/>
                </a:solidFill>
              </a:rPr>
              <a:t> / </a:t>
            </a:r>
            <a:r>
              <a:rPr lang="de-CH" dirty="0" err="1">
                <a:solidFill>
                  <a:schemeClr val="tx1"/>
                </a:solidFill>
              </a:rPr>
              <a:t>maladie</a:t>
            </a:r>
            <a:endParaRPr lang="de-CH" dirty="0">
              <a:solidFill>
                <a:schemeClr val="tx1"/>
              </a:solidFill>
            </a:endParaRPr>
          </a:p>
        </p:txBody>
      </p:sp>
      <p:sp>
        <p:nvSpPr>
          <p:cNvPr id="22" name="Textfeld 21"/>
          <p:cNvSpPr txBox="1"/>
          <p:nvPr/>
        </p:nvSpPr>
        <p:spPr>
          <a:xfrm>
            <a:off x="246459" y="2736557"/>
            <a:ext cx="3052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CH" dirty="0" err="1">
                <a:solidFill>
                  <a:schemeClr val="tx1"/>
                </a:solidFill>
              </a:rPr>
              <a:t>retard</a:t>
            </a:r>
            <a:r>
              <a:rPr lang="de-CH" dirty="0">
                <a:solidFill>
                  <a:schemeClr val="tx1"/>
                </a:solidFill>
              </a:rPr>
              <a:t> de la </a:t>
            </a:r>
            <a:r>
              <a:rPr lang="de-CH" dirty="0" err="1">
                <a:solidFill>
                  <a:schemeClr val="tx1"/>
                </a:solidFill>
              </a:rPr>
              <a:t>livraison</a:t>
            </a:r>
            <a:endParaRPr lang="de-CH" dirty="0">
              <a:solidFill>
                <a:schemeClr val="tx1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234217" y="1943943"/>
            <a:ext cx="3052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CH" dirty="0" err="1">
                <a:solidFill>
                  <a:schemeClr val="tx1"/>
                </a:solidFill>
              </a:rPr>
              <a:t>faisabilité</a:t>
            </a:r>
            <a:r>
              <a:rPr lang="de-CH" dirty="0">
                <a:solidFill>
                  <a:schemeClr val="tx1"/>
                </a:solidFill>
              </a:rPr>
              <a:t> </a:t>
            </a:r>
            <a:r>
              <a:rPr lang="de-CH" dirty="0" err="1">
                <a:solidFill>
                  <a:schemeClr val="tx1"/>
                </a:solidFill>
              </a:rPr>
              <a:t>surestimé</a:t>
            </a:r>
            <a:endParaRPr lang="de-CH" dirty="0">
              <a:solidFill>
                <a:schemeClr val="tx1"/>
              </a:solidFill>
            </a:endParaRPr>
          </a:p>
        </p:txBody>
      </p:sp>
      <p:sp>
        <p:nvSpPr>
          <p:cNvPr id="24" name="Textfeld 23"/>
          <p:cNvSpPr txBox="1"/>
          <p:nvPr/>
        </p:nvSpPr>
        <p:spPr>
          <a:xfrm>
            <a:off x="4177655" y="1111785"/>
            <a:ext cx="3052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err="1">
                <a:solidFill>
                  <a:schemeClr val="tx1"/>
                </a:solidFill>
              </a:rPr>
              <a:t>dépassement</a:t>
            </a:r>
            <a:r>
              <a:rPr lang="de-CH" dirty="0">
                <a:solidFill>
                  <a:schemeClr val="tx1"/>
                </a:solidFill>
              </a:rPr>
              <a:t> du </a:t>
            </a:r>
            <a:r>
              <a:rPr lang="de-CH" dirty="0" err="1">
                <a:solidFill>
                  <a:schemeClr val="tx1"/>
                </a:solidFill>
              </a:rPr>
              <a:t>temps</a:t>
            </a:r>
            <a:endParaRPr lang="de-CH" dirty="0">
              <a:solidFill>
                <a:schemeClr val="tx1"/>
              </a:solidFill>
            </a:endParaRPr>
          </a:p>
        </p:txBody>
      </p:sp>
      <p:cxnSp>
        <p:nvCxnSpPr>
          <p:cNvPr id="4" name="Gerade Verbindung mit Pfeil 3"/>
          <p:cNvCxnSpPr/>
          <p:nvPr/>
        </p:nvCxnSpPr>
        <p:spPr bwMode="auto">
          <a:xfrm>
            <a:off x="3298471" y="5184303"/>
            <a:ext cx="1311232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rgbClr val="2A97D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Gerade Verbindung mit Pfeil 29"/>
          <p:cNvCxnSpPr/>
          <p:nvPr/>
        </p:nvCxnSpPr>
        <p:spPr bwMode="auto">
          <a:xfrm>
            <a:off x="3298471" y="4464223"/>
            <a:ext cx="1311232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rgbClr val="2A97D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>
            <a:off x="3298471" y="2952055"/>
            <a:ext cx="1311232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rgbClr val="2A97D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>
            <a:off x="3298471" y="2147503"/>
            <a:ext cx="1311232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rgbClr val="2A97D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Gerade Verbindung mit Pfeil 43"/>
          <p:cNvCxnSpPr>
            <a:cxnSpLocks/>
          </p:cNvCxnSpPr>
          <p:nvPr/>
        </p:nvCxnSpPr>
        <p:spPr bwMode="auto">
          <a:xfrm flipV="1">
            <a:off x="5680447" y="1427423"/>
            <a:ext cx="9376" cy="43855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rgbClr val="2A97D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Explosion: 8 Zacken 44"/>
          <p:cNvSpPr/>
          <p:nvPr/>
        </p:nvSpPr>
        <p:spPr bwMode="auto">
          <a:xfrm>
            <a:off x="4681711" y="1893958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6" name="Explosion: 8 Zacken 45"/>
          <p:cNvSpPr/>
          <p:nvPr/>
        </p:nvSpPr>
        <p:spPr bwMode="auto">
          <a:xfrm>
            <a:off x="5473799" y="1893958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7" name="Pfeil: nach rechts 46"/>
          <p:cNvSpPr/>
          <p:nvPr/>
        </p:nvSpPr>
        <p:spPr bwMode="auto">
          <a:xfrm>
            <a:off x="8854011" y="3954094"/>
            <a:ext cx="432048" cy="288032"/>
          </a:xfrm>
          <a:prstGeom prst="rightArrow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8" name="Textfeld 47"/>
          <p:cNvSpPr txBox="1"/>
          <p:nvPr/>
        </p:nvSpPr>
        <p:spPr>
          <a:xfrm>
            <a:off x="9290223" y="3888159"/>
            <a:ext cx="2619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chemeClr val="tx1"/>
                </a:solidFill>
              </a:rPr>
              <a:t>Risque C (1-5)</a:t>
            </a:r>
          </a:p>
        </p:txBody>
      </p:sp>
      <p:sp>
        <p:nvSpPr>
          <p:cNvPr id="49" name="Pfeil: nach rechts 48"/>
          <p:cNvSpPr/>
          <p:nvPr/>
        </p:nvSpPr>
        <p:spPr bwMode="auto">
          <a:xfrm>
            <a:off x="8854011" y="4557764"/>
            <a:ext cx="432048" cy="288032"/>
          </a:xfrm>
          <a:prstGeom prst="rightArrow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0" name="Textfeld 49"/>
          <p:cNvSpPr txBox="1"/>
          <p:nvPr/>
        </p:nvSpPr>
        <p:spPr>
          <a:xfrm>
            <a:off x="9290223" y="4491829"/>
            <a:ext cx="2619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>
                <a:solidFill>
                  <a:schemeClr val="tx1"/>
                </a:solidFill>
              </a:rPr>
              <a:t>Risque</a:t>
            </a:r>
            <a:r>
              <a:rPr lang="de-CH" dirty="0">
                <a:solidFill>
                  <a:schemeClr val="tx1"/>
                </a:solidFill>
              </a:rPr>
              <a:t> B (6-10)</a:t>
            </a:r>
          </a:p>
        </p:txBody>
      </p:sp>
      <p:sp>
        <p:nvSpPr>
          <p:cNvPr id="51" name="Pfeil: nach rechts 50"/>
          <p:cNvSpPr/>
          <p:nvPr/>
        </p:nvSpPr>
        <p:spPr bwMode="auto">
          <a:xfrm>
            <a:off x="8854011" y="5119221"/>
            <a:ext cx="432048" cy="288032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2" name="Textfeld 51"/>
          <p:cNvSpPr txBox="1"/>
          <p:nvPr/>
        </p:nvSpPr>
        <p:spPr>
          <a:xfrm>
            <a:off x="9290223" y="5053286"/>
            <a:ext cx="2619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>
                <a:solidFill>
                  <a:schemeClr val="tx1"/>
                </a:solidFill>
              </a:rPr>
              <a:t>Risque</a:t>
            </a:r>
            <a:r>
              <a:rPr lang="de-CH" dirty="0">
                <a:solidFill>
                  <a:schemeClr val="tx1"/>
                </a:solidFill>
              </a:rPr>
              <a:t> A (&gt;10)</a:t>
            </a:r>
          </a:p>
        </p:txBody>
      </p:sp>
    </p:spTree>
    <p:extLst>
      <p:ext uri="{BB962C8B-B14F-4D97-AF65-F5344CB8AC3E}">
        <p14:creationId xmlns:p14="http://schemas.microsoft.com/office/powerpoint/2010/main" val="2039812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1551" y="997692"/>
            <a:ext cx="5072400" cy="5122715"/>
          </a:xfrm>
          <a:prstGeom prst="rect">
            <a:avLst/>
          </a:prstGeom>
        </p:spPr>
      </p:pic>
      <p:sp>
        <p:nvSpPr>
          <p:cNvPr id="25" name="Rectangle 4"/>
          <p:cNvSpPr/>
          <p:nvPr/>
        </p:nvSpPr>
        <p:spPr>
          <a:xfrm>
            <a:off x="1191" y="359767"/>
            <a:ext cx="1008102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6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Risques lié au prototype</a:t>
            </a:r>
            <a:endParaRPr lang="fr-CH" sz="36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grpSp>
        <p:nvGrpSpPr>
          <p:cNvPr id="3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</p:grpSpPr>
        <p:sp>
          <p:nvSpPr>
            <p:cNvPr id="34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solidFill>
              <a:srgbClr val="248B56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3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solidFill>
              <a:srgbClr val="248B56"/>
            </a:solidFill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 err="1">
                  <a:solidFill>
                    <a:schemeClr val="bg1"/>
                  </a:solidFill>
                </a:rPr>
                <a:t>Gestion</a:t>
              </a:r>
              <a:endParaRPr lang="de-CH" sz="1800" dirty="0">
                <a:solidFill>
                  <a:schemeClr val="bg1"/>
                </a:solidFill>
              </a:endParaRPr>
            </a:p>
          </p:txBody>
        </p:sp>
      </p:grpSp>
      <p:sp>
        <p:nvSpPr>
          <p:cNvPr id="36" name="Pfeil: nach rechts 35"/>
          <p:cNvSpPr/>
          <p:nvPr/>
        </p:nvSpPr>
        <p:spPr bwMode="auto">
          <a:xfrm>
            <a:off x="8854011" y="3954094"/>
            <a:ext cx="432048" cy="288032"/>
          </a:xfrm>
          <a:prstGeom prst="rightArrow">
            <a:avLst/>
          </a:prstGeom>
          <a:solidFill>
            <a:srgbClr val="00B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37" name="Textfeld 36"/>
          <p:cNvSpPr txBox="1"/>
          <p:nvPr/>
        </p:nvSpPr>
        <p:spPr>
          <a:xfrm>
            <a:off x="9290223" y="3888159"/>
            <a:ext cx="2619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>
                <a:solidFill>
                  <a:schemeClr val="tx1"/>
                </a:solidFill>
              </a:rPr>
              <a:t>Risque</a:t>
            </a:r>
            <a:r>
              <a:rPr lang="de-CH" dirty="0">
                <a:solidFill>
                  <a:schemeClr val="tx1"/>
                </a:solidFill>
              </a:rPr>
              <a:t> </a:t>
            </a:r>
            <a:r>
              <a:rPr lang="de-CH">
                <a:solidFill>
                  <a:schemeClr val="tx1"/>
                </a:solidFill>
              </a:rPr>
              <a:t>C (1-5</a:t>
            </a:r>
            <a:r>
              <a:rPr lang="de-CH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38" name="Pfeil: nach rechts 37"/>
          <p:cNvSpPr/>
          <p:nvPr/>
        </p:nvSpPr>
        <p:spPr bwMode="auto">
          <a:xfrm>
            <a:off x="8854011" y="4557764"/>
            <a:ext cx="432048" cy="288032"/>
          </a:xfrm>
          <a:prstGeom prst="rightArrow">
            <a:avLst/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39" name="Textfeld 38"/>
          <p:cNvSpPr txBox="1"/>
          <p:nvPr/>
        </p:nvSpPr>
        <p:spPr>
          <a:xfrm>
            <a:off x="9290223" y="4491829"/>
            <a:ext cx="2619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>
                <a:solidFill>
                  <a:schemeClr val="tx1"/>
                </a:solidFill>
              </a:rPr>
              <a:t>Risque</a:t>
            </a:r>
            <a:r>
              <a:rPr lang="de-CH" dirty="0">
                <a:solidFill>
                  <a:schemeClr val="tx1"/>
                </a:solidFill>
              </a:rPr>
              <a:t> B (6-10)</a:t>
            </a:r>
          </a:p>
        </p:txBody>
      </p:sp>
      <p:sp>
        <p:nvSpPr>
          <p:cNvPr id="40" name="Pfeil: nach rechts 39"/>
          <p:cNvSpPr/>
          <p:nvPr/>
        </p:nvSpPr>
        <p:spPr bwMode="auto">
          <a:xfrm>
            <a:off x="8854011" y="5119221"/>
            <a:ext cx="432048" cy="288032"/>
          </a:xfrm>
          <a:prstGeom prst="rightArrow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1" name="Textfeld 40"/>
          <p:cNvSpPr txBox="1"/>
          <p:nvPr/>
        </p:nvSpPr>
        <p:spPr>
          <a:xfrm>
            <a:off x="9290223" y="5053286"/>
            <a:ext cx="26199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>
                <a:solidFill>
                  <a:schemeClr val="tx1"/>
                </a:solidFill>
              </a:rPr>
              <a:t>Risque</a:t>
            </a:r>
            <a:r>
              <a:rPr lang="de-CH" dirty="0">
                <a:solidFill>
                  <a:schemeClr val="tx1"/>
                </a:solidFill>
              </a:rPr>
              <a:t> A (&gt;10)</a:t>
            </a:r>
          </a:p>
        </p:txBody>
      </p:sp>
      <p:sp>
        <p:nvSpPr>
          <p:cNvPr id="19" name="Textfeld 18"/>
          <p:cNvSpPr txBox="1"/>
          <p:nvPr/>
        </p:nvSpPr>
        <p:spPr>
          <a:xfrm>
            <a:off x="7634039" y="2623953"/>
            <a:ext cx="35385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 err="1">
                <a:solidFill>
                  <a:schemeClr val="tx1"/>
                </a:solidFill>
              </a:rPr>
              <a:t>documentation</a:t>
            </a:r>
            <a:r>
              <a:rPr lang="de-DE" dirty="0">
                <a:solidFill>
                  <a:schemeClr val="tx1"/>
                </a:solidFill>
              </a:rPr>
              <a:t> </a:t>
            </a:r>
            <a:r>
              <a:rPr lang="de-DE" dirty="0" err="1">
                <a:solidFill>
                  <a:schemeClr val="tx1"/>
                </a:solidFill>
              </a:rPr>
              <a:t>insuffisante</a:t>
            </a:r>
            <a:endParaRPr lang="de-CH" dirty="0">
              <a:solidFill>
                <a:schemeClr val="tx1"/>
              </a:solidFill>
            </a:endParaRPr>
          </a:p>
        </p:txBody>
      </p:sp>
      <p:sp>
        <p:nvSpPr>
          <p:cNvPr id="22" name="Textfeld 21"/>
          <p:cNvSpPr txBox="1"/>
          <p:nvPr/>
        </p:nvSpPr>
        <p:spPr>
          <a:xfrm>
            <a:off x="246459" y="4911230"/>
            <a:ext cx="30520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CH" dirty="0" err="1">
                <a:solidFill>
                  <a:schemeClr val="tx1"/>
                </a:solidFill>
              </a:rPr>
              <a:t>pas</a:t>
            </a:r>
            <a:r>
              <a:rPr lang="de-CH" dirty="0">
                <a:solidFill>
                  <a:schemeClr val="tx1"/>
                </a:solidFill>
              </a:rPr>
              <a:t> de </a:t>
            </a:r>
            <a:r>
              <a:rPr lang="de-CH" dirty="0" err="1">
                <a:solidFill>
                  <a:schemeClr val="tx1"/>
                </a:solidFill>
              </a:rPr>
              <a:t>connection</a:t>
            </a:r>
            <a:r>
              <a:rPr lang="de-CH" dirty="0">
                <a:solidFill>
                  <a:schemeClr val="tx1"/>
                </a:solidFill>
              </a:rPr>
              <a:t> entre </a:t>
            </a:r>
            <a:r>
              <a:rPr lang="de-CH" dirty="0" err="1">
                <a:solidFill>
                  <a:schemeClr val="tx1"/>
                </a:solidFill>
              </a:rPr>
              <a:t>server</a:t>
            </a:r>
            <a:r>
              <a:rPr lang="de-CH" dirty="0">
                <a:solidFill>
                  <a:schemeClr val="tx1"/>
                </a:solidFill>
              </a:rPr>
              <a:t> et </a:t>
            </a:r>
            <a:r>
              <a:rPr lang="de-CH" dirty="0" err="1">
                <a:solidFill>
                  <a:schemeClr val="tx1"/>
                </a:solidFill>
              </a:rPr>
              <a:t>noeuds</a:t>
            </a:r>
            <a:endParaRPr lang="de-CH" dirty="0">
              <a:solidFill>
                <a:schemeClr val="tx1"/>
              </a:solidFill>
            </a:endParaRPr>
          </a:p>
        </p:txBody>
      </p:sp>
      <p:sp>
        <p:nvSpPr>
          <p:cNvPr id="23" name="Textfeld 22"/>
          <p:cNvSpPr txBox="1"/>
          <p:nvPr/>
        </p:nvSpPr>
        <p:spPr>
          <a:xfrm>
            <a:off x="234217" y="1943943"/>
            <a:ext cx="3052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CH" dirty="0" err="1">
                <a:solidFill>
                  <a:schemeClr val="tx1"/>
                </a:solidFill>
              </a:rPr>
              <a:t>court-circuit</a:t>
            </a:r>
            <a:r>
              <a:rPr lang="de-CH" dirty="0">
                <a:solidFill>
                  <a:schemeClr val="tx1"/>
                </a:solidFill>
              </a:rPr>
              <a:t> </a:t>
            </a:r>
            <a:r>
              <a:rPr lang="de-CH" dirty="0" err="1">
                <a:solidFill>
                  <a:schemeClr val="tx1"/>
                </a:solidFill>
              </a:rPr>
              <a:t>sur</a:t>
            </a:r>
            <a:r>
              <a:rPr lang="de-CH" dirty="0">
                <a:solidFill>
                  <a:schemeClr val="tx1"/>
                </a:solidFill>
              </a:rPr>
              <a:t> la </a:t>
            </a:r>
            <a:r>
              <a:rPr lang="de-CH" dirty="0" err="1">
                <a:solidFill>
                  <a:schemeClr val="tx1"/>
                </a:solidFill>
              </a:rPr>
              <a:t>plaque</a:t>
            </a:r>
            <a:endParaRPr lang="de-CH" dirty="0">
              <a:solidFill>
                <a:schemeClr val="tx1"/>
              </a:solidFill>
            </a:endParaRPr>
          </a:p>
        </p:txBody>
      </p:sp>
      <p:sp>
        <p:nvSpPr>
          <p:cNvPr id="24" name="Textfeld 23"/>
          <p:cNvSpPr txBox="1"/>
          <p:nvPr/>
        </p:nvSpPr>
        <p:spPr>
          <a:xfrm>
            <a:off x="4033639" y="1111785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err="1">
                <a:solidFill>
                  <a:schemeClr val="tx1"/>
                </a:solidFill>
              </a:rPr>
              <a:t>plaque</a:t>
            </a:r>
            <a:r>
              <a:rPr lang="de-CH" dirty="0">
                <a:solidFill>
                  <a:schemeClr val="tx1"/>
                </a:solidFill>
              </a:rPr>
              <a:t> ne </a:t>
            </a:r>
            <a:r>
              <a:rPr lang="de-CH" dirty="0" err="1">
                <a:solidFill>
                  <a:schemeClr val="tx1"/>
                </a:solidFill>
              </a:rPr>
              <a:t>fonction</a:t>
            </a:r>
            <a:r>
              <a:rPr lang="de-CH" dirty="0">
                <a:solidFill>
                  <a:schemeClr val="tx1"/>
                </a:solidFill>
              </a:rPr>
              <a:t> </a:t>
            </a:r>
            <a:r>
              <a:rPr lang="de-CH" dirty="0" err="1">
                <a:solidFill>
                  <a:schemeClr val="tx1"/>
                </a:solidFill>
              </a:rPr>
              <a:t>pas</a:t>
            </a:r>
            <a:endParaRPr lang="de-CH" dirty="0">
              <a:solidFill>
                <a:schemeClr val="tx1"/>
              </a:solidFill>
            </a:endParaRPr>
          </a:p>
        </p:txBody>
      </p:sp>
      <p:cxnSp>
        <p:nvCxnSpPr>
          <p:cNvPr id="30" name="Gerade Verbindung mit Pfeil 29"/>
          <p:cNvCxnSpPr>
            <a:cxnSpLocks/>
          </p:cNvCxnSpPr>
          <p:nvPr/>
        </p:nvCxnSpPr>
        <p:spPr bwMode="auto">
          <a:xfrm>
            <a:off x="6106783" y="2880047"/>
            <a:ext cx="1887296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rgbClr val="2A97D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Gerade Verbindung mit Pfeil 41"/>
          <p:cNvCxnSpPr/>
          <p:nvPr/>
        </p:nvCxnSpPr>
        <p:spPr bwMode="auto">
          <a:xfrm>
            <a:off x="3298471" y="5126728"/>
            <a:ext cx="1311232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rgbClr val="2A97D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Gerade Verbindung mit Pfeil 42"/>
          <p:cNvCxnSpPr/>
          <p:nvPr/>
        </p:nvCxnSpPr>
        <p:spPr bwMode="auto">
          <a:xfrm>
            <a:off x="3298471" y="2147503"/>
            <a:ext cx="1311232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rgbClr val="2A97D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Gerade Verbindung mit Pfeil 43"/>
          <p:cNvCxnSpPr>
            <a:cxnSpLocks/>
          </p:cNvCxnSpPr>
          <p:nvPr/>
        </p:nvCxnSpPr>
        <p:spPr bwMode="auto">
          <a:xfrm flipV="1">
            <a:off x="5680447" y="1427423"/>
            <a:ext cx="9376" cy="43855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rgbClr val="2A97D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6" name="Explosion: 8 Zacken 45"/>
          <p:cNvSpPr/>
          <p:nvPr/>
        </p:nvSpPr>
        <p:spPr bwMode="auto">
          <a:xfrm>
            <a:off x="4681711" y="3384103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8" name="Explosion: 8 Zacken 47"/>
          <p:cNvSpPr/>
          <p:nvPr/>
        </p:nvSpPr>
        <p:spPr bwMode="auto">
          <a:xfrm>
            <a:off x="4681711" y="1893958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49" name="Explosion: 8 Zacken 48"/>
          <p:cNvSpPr/>
          <p:nvPr/>
        </p:nvSpPr>
        <p:spPr bwMode="auto">
          <a:xfrm>
            <a:off x="5473799" y="2664023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0" name="Explosion: 8 Zacken 49"/>
          <p:cNvSpPr/>
          <p:nvPr/>
        </p:nvSpPr>
        <p:spPr bwMode="auto">
          <a:xfrm>
            <a:off x="5473799" y="1893958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1" name="Explosion: 8 Zacken 50"/>
          <p:cNvSpPr/>
          <p:nvPr/>
        </p:nvSpPr>
        <p:spPr bwMode="auto">
          <a:xfrm>
            <a:off x="4681711" y="4903197"/>
            <a:ext cx="432048" cy="504056"/>
          </a:xfrm>
          <a:prstGeom prst="irregularSeal1">
            <a:avLst/>
          </a:prstGeom>
          <a:solidFill>
            <a:srgbClr val="2A97D0">
              <a:alpha val="69804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de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52" name="Textfeld 51"/>
          <p:cNvSpPr txBox="1"/>
          <p:nvPr/>
        </p:nvSpPr>
        <p:spPr>
          <a:xfrm>
            <a:off x="246459" y="3452690"/>
            <a:ext cx="30520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CH" dirty="0" err="1">
                <a:solidFill>
                  <a:schemeClr val="tx1"/>
                </a:solidFill>
              </a:rPr>
              <a:t>pas</a:t>
            </a:r>
            <a:r>
              <a:rPr lang="de-CH" dirty="0">
                <a:solidFill>
                  <a:schemeClr val="tx1"/>
                </a:solidFill>
              </a:rPr>
              <a:t> </a:t>
            </a:r>
            <a:r>
              <a:rPr lang="de-CH" dirty="0" err="1">
                <a:solidFill>
                  <a:schemeClr val="tx1"/>
                </a:solidFill>
              </a:rPr>
              <a:t>convivial</a:t>
            </a:r>
            <a:endParaRPr lang="de-CH" dirty="0">
              <a:solidFill>
                <a:schemeClr val="tx1"/>
              </a:solidFill>
            </a:endParaRPr>
          </a:p>
        </p:txBody>
      </p:sp>
      <p:cxnSp>
        <p:nvCxnSpPr>
          <p:cNvPr id="53" name="Gerade Verbindung mit Pfeil 52"/>
          <p:cNvCxnSpPr/>
          <p:nvPr/>
        </p:nvCxnSpPr>
        <p:spPr bwMode="auto">
          <a:xfrm>
            <a:off x="3298471" y="3668188"/>
            <a:ext cx="1311232" cy="0"/>
          </a:xfrm>
          <a:prstGeom prst="straightConnector1">
            <a:avLst/>
          </a:prstGeom>
          <a:solidFill>
            <a:srgbClr val="00B8FF"/>
          </a:solidFill>
          <a:ln w="38100" cap="flat" cmpd="sng" algn="ctr">
            <a:solidFill>
              <a:srgbClr val="2A97D0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145894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/>
      <p:bldP spid="23" grpId="0"/>
      <p:bldP spid="24" grpId="0"/>
      <p:bldP spid="5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</p:grpSpPr>
        <p:sp>
          <p:nvSpPr>
            <p:cNvPr id="34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solidFill>
              <a:srgbClr val="248B56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3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solidFill>
              <a:srgbClr val="248B56"/>
            </a:solidFill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 err="1">
                  <a:solidFill>
                    <a:schemeClr val="bg1"/>
                  </a:solidFill>
                </a:rPr>
                <a:t>Gestion</a:t>
              </a:r>
              <a:endParaRPr lang="de-CH" sz="1800" dirty="0">
                <a:solidFill>
                  <a:schemeClr val="bg1"/>
                </a:solidFill>
              </a:endParaRPr>
            </a:p>
          </p:txBody>
        </p:sp>
      </p:grpSp>
      <p:graphicFrame>
        <p:nvGraphicFramePr>
          <p:cNvPr id="28" name="Tabel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121441"/>
              </p:ext>
            </p:extLst>
          </p:nvPr>
        </p:nvGraphicFramePr>
        <p:xfrm>
          <a:off x="505247" y="2177975"/>
          <a:ext cx="4860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fr-CH" sz="16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600" dirty="0"/>
                        <a:t>prix unitaire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600" dirty="0"/>
                        <a:t>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600" dirty="0"/>
                        <a:t>prix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sz="1600" dirty="0"/>
                        <a:t>serveur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CHF 29.00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CHF 29.00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sz="1600" dirty="0" err="1"/>
                        <a:t>noeuds</a:t>
                      </a:r>
                      <a:endParaRPr lang="fr-CH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CHF 156.00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CHF 312.00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endParaRPr lang="fr-CH" sz="1600" dirty="0"/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endParaRPr lang="fr-CH" sz="1600" dirty="0"/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b="1" dirty="0"/>
                        <a:t>Total: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b="1" dirty="0"/>
                        <a:t>CHF 341.00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29" name="Titel 1"/>
          <p:cNvSpPr txBox="1">
            <a:spLocks/>
          </p:cNvSpPr>
          <p:nvPr/>
        </p:nvSpPr>
        <p:spPr bwMode="auto">
          <a:xfrm>
            <a:off x="505247" y="1727919"/>
            <a:ext cx="5005471" cy="288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000" kern="1200">
                <a:solidFill>
                  <a:srgbClr val="CB306F"/>
                </a:solidFill>
                <a:latin typeface="+mj-lt"/>
                <a:ea typeface="+mj-ea"/>
                <a:cs typeface="+mj-cs"/>
              </a:defRPr>
            </a:lvl1pPr>
            <a:lvl2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ctr"/>
            <a:r>
              <a:rPr lang="de-DE" sz="2500" u="sng" dirty="0" err="1">
                <a:solidFill>
                  <a:srgbClr val="E19A27"/>
                </a:solidFill>
                <a:latin typeface="Arial" charset="0"/>
                <a:ea typeface="Arial" charset="0"/>
                <a:cs typeface="Arial" charset="0"/>
              </a:rPr>
              <a:t>budget</a:t>
            </a:r>
            <a:r>
              <a:rPr lang="de-DE" sz="2500" u="sng" dirty="0">
                <a:solidFill>
                  <a:srgbClr val="E19A27"/>
                </a:solidFill>
                <a:latin typeface="Arial" charset="0"/>
                <a:ea typeface="Arial" charset="0"/>
                <a:cs typeface="Arial" charset="0"/>
              </a:rPr>
              <a:t> (1 </a:t>
            </a:r>
            <a:r>
              <a:rPr lang="de-DE" sz="2500" u="sng" dirty="0" err="1">
                <a:solidFill>
                  <a:srgbClr val="E19A27"/>
                </a:solidFill>
                <a:latin typeface="Arial" charset="0"/>
                <a:ea typeface="Arial" charset="0"/>
                <a:cs typeface="Arial" charset="0"/>
              </a:rPr>
              <a:t>serveur</a:t>
            </a:r>
            <a:r>
              <a:rPr lang="de-DE" sz="2500" u="sng" dirty="0">
                <a:solidFill>
                  <a:srgbClr val="E19A27"/>
                </a:solidFill>
                <a:latin typeface="Arial" charset="0"/>
                <a:ea typeface="Arial" charset="0"/>
                <a:cs typeface="Arial" charset="0"/>
              </a:rPr>
              <a:t> et 2 </a:t>
            </a:r>
            <a:r>
              <a:rPr lang="de-DE" sz="2500" u="sng" dirty="0" err="1">
                <a:solidFill>
                  <a:srgbClr val="E19A27"/>
                </a:solidFill>
                <a:latin typeface="Arial" charset="0"/>
                <a:ea typeface="Arial" charset="0"/>
                <a:cs typeface="Arial" charset="0"/>
              </a:rPr>
              <a:t>noeuds</a:t>
            </a:r>
            <a:r>
              <a:rPr lang="de-DE" sz="2500" u="sng" dirty="0">
                <a:solidFill>
                  <a:srgbClr val="E19A27"/>
                </a:solidFill>
                <a:latin typeface="Arial" charset="0"/>
                <a:ea typeface="Arial" charset="0"/>
                <a:cs typeface="Arial" charset="0"/>
              </a:rPr>
              <a:t>)</a:t>
            </a:r>
          </a:p>
        </p:txBody>
      </p:sp>
      <p:sp>
        <p:nvSpPr>
          <p:cNvPr id="31" name="Rectangle 4"/>
          <p:cNvSpPr/>
          <p:nvPr/>
        </p:nvSpPr>
        <p:spPr>
          <a:xfrm>
            <a:off x="1191" y="359767"/>
            <a:ext cx="1008102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6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Bilan besoin en matériel</a:t>
            </a:r>
            <a:endParaRPr lang="fr-CH" sz="36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32" name="Titel 1"/>
          <p:cNvSpPr txBox="1">
            <a:spLocks/>
          </p:cNvSpPr>
          <p:nvPr/>
        </p:nvSpPr>
        <p:spPr bwMode="auto">
          <a:xfrm>
            <a:off x="7778055" y="1636072"/>
            <a:ext cx="2808312" cy="3798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000" kern="1200">
                <a:solidFill>
                  <a:srgbClr val="CB306F"/>
                </a:solidFill>
                <a:latin typeface="+mj-lt"/>
                <a:ea typeface="+mj-ea"/>
                <a:cs typeface="+mj-cs"/>
              </a:defRPr>
            </a:lvl1pPr>
            <a:lvl2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ctr"/>
            <a:r>
              <a:rPr lang="de-DE" sz="2500" u="sng" dirty="0" err="1">
                <a:solidFill>
                  <a:srgbClr val="E19A27"/>
                </a:solidFill>
                <a:latin typeface="Arial" charset="0"/>
                <a:ea typeface="Arial" charset="0"/>
                <a:cs typeface="Arial" charset="0"/>
              </a:rPr>
              <a:t>dépenses</a:t>
            </a:r>
            <a:r>
              <a:rPr lang="de-DE" sz="2500" u="sng" dirty="0">
                <a:solidFill>
                  <a:srgbClr val="E19A27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2500" u="sng" dirty="0" err="1">
                <a:solidFill>
                  <a:srgbClr val="E19A27"/>
                </a:solidFill>
                <a:latin typeface="Arial" charset="0"/>
                <a:ea typeface="Arial" charset="0"/>
                <a:cs typeface="Arial" charset="0"/>
              </a:rPr>
              <a:t>effectifs</a:t>
            </a:r>
            <a:endParaRPr lang="de-DE" sz="2500" u="sng" dirty="0">
              <a:solidFill>
                <a:srgbClr val="E19A27"/>
              </a:solidFill>
              <a:latin typeface="Arial" charset="0"/>
              <a:ea typeface="Arial" charset="0"/>
              <a:cs typeface="Arial" charset="0"/>
            </a:endParaRPr>
          </a:p>
        </p:txBody>
      </p:sp>
      <p:graphicFrame>
        <p:nvGraphicFramePr>
          <p:cNvPr id="45" name="Tabel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1613658"/>
              </p:ext>
            </p:extLst>
          </p:nvPr>
        </p:nvGraphicFramePr>
        <p:xfrm>
          <a:off x="6302431" y="2177975"/>
          <a:ext cx="4860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00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800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fr-CH" sz="16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600" dirty="0"/>
                        <a:t>prix unitaire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600" dirty="0"/>
                        <a:t>nombre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600" dirty="0"/>
                        <a:t>prix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sz="1600" dirty="0"/>
                        <a:t>serveur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CHF 14.40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CHF 14.40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sz="1600" dirty="0" err="1"/>
                        <a:t>noeuds</a:t>
                      </a:r>
                      <a:endParaRPr lang="fr-CH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CHF 126.30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dirty="0"/>
                        <a:t>CHF 252.60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 gridSpan="4">
                  <a:txBody>
                    <a:bodyPr/>
                    <a:lstStyle/>
                    <a:p>
                      <a:endParaRPr lang="fr-CH" sz="1600" dirty="0"/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endParaRPr lang="fr-CH" sz="1600" dirty="0"/>
                    </a:p>
                  </a:txBody>
                  <a:tcP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b="1" dirty="0"/>
                        <a:t>Total: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fr-CH" sz="1600" b="1" dirty="0"/>
                        <a:t>CHF 267.00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47" name="Titel 1"/>
          <p:cNvSpPr txBox="1">
            <a:spLocks/>
          </p:cNvSpPr>
          <p:nvPr/>
        </p:nvSpPr>
        <p:spPr bwMode="auto">
          <a:xfrm>
            <a:off x="3817615" y="4608239"/>
            <a:ext cx="3925351" cy="1008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000" kern="1200">
                <a:solidFill>
                  <a:srgbClr val="CB306F"/>
                </a:solidFill>
                <a:latin typeface="+mj-lt"/>
                <a:ea typeface="+mj-ea"/>
                <a:cs typeface="+mj-cs"/>
              </a:defRPr>
            </a:lvl1pPr>
            <a:lvl2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algn="ctr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algn="ctr" defTabSz="449263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44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ctr"/>
            <a:r>
              <a:rPr lang="de-DE" sz="3000" b="1" dirty="0" err="1">
                <a:solidFill>
                  <a:srgbClr val="E19A27"/>
                </a:solidFill>
                <a:latin typeface="Arial" charset="0"/>
                <a:ea typeface="Arial" charset="0"/>
                <a:cs typeface="Arial" charset="0"/>
              </a:rPr>
              <a:t>surplus</a:t>
            </a:r>
            <a:r>
              <a:rPr lang="de-DE" sz="3000" b="1" dirty="0">
                <a:solidFill>
                  <a:srgbClr val="E19A27"/>
                </a:solidFill>
                <a:latin typeface="Arial" charset="0"/>
                <a:ea typeface="Arial" charset="0"/>
                <a:cs typeface="Arial" charset="0"/>
              </a:rPr>
              <a:t>: CHF 74.00</a:t>
            </a:r>
          </a:p>
        </p:txBody>
      </p:sp>
    </p:spTree>
    <p:extLst>
      <p:ext uri="{BB962C8B-B14F-4D97-AF65-F5344CB8AC3E}">
        <p14:creationId xmlns:p14="http://schemas.microsoft.com/office/powerpoint/2010/main" val="208333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4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2995D2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fr-CH" sz="1800" dirty="0">
                  <a:solidFill>
                    <a:schemeClr val="bg1"/>
                  </a:solidFill>
                </a:rPr>
                <a:t>Introduction</a:t>
              </a:r>
            </a:p>
          </p:txBody>
        </p:sp>
      </p:grpSp>
      <p:sp>
        <p:nvSpPr>
          <p:cNvPr id="6" name="Rectangle 4"/>
          <p:cNvSpPr/>
          <p:nvPr/>
        </p:nvSpPr>
        <p:spPr>
          <a:xfrm>
            <a:off x="1191" y="359767"/>
            <a:ext cx="10081021" cy="63094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5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T</a:t>
            </a:r>
            <a:r>
              <a:rPr lang="fr-CH" sz="35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able des matières</a:t>
            </a:r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1007473" y="1655911"/>
            <a:ext cx="6698574" cy="3888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fr-CH" sz="2500" dirty="0"/>
              <a:t>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500" dirty="0"/>
              <a:t>Interface </a:t>
            </a:r>
            <a:r>
              <a:rPr lang="fr-CH" sz="2500" dirty="0"/>
              <a:t>utilisateur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500" dirty="0"/>
              <a:t>Software</a:t>
            </a:r>
          </a:p>
          <a:p>
            <a:pPr marL="457200" indent="-457200">
              <a:buFont typeface="+mj-lt"/>
              <a:buAutoNum type="arabicPeriod"/>
            </a:pPr>
            <a:r>
              <a:rPr lang="de-DE" sz="2500" dirty="0"/>
              <a:t>Hardware</a:t>
            </a:r>
          </a:p>
          <a:p>
            <a:pPr marL="457200" indent="-457200">
              <a:buFont typeface="+mj-lt"/>
              <a:buAutoNum type="arabicPeriod"/>
            </a:pPr>
            <a:r>
              <a:rPr lang="fr-CH" sz="2500" dirty="0"/>
              <a:t>Gestion</a:t>
            </a:r>
          </a:p>
          <a:p>
            <a:pPr marL="457200" indent="-457200">
              <a:buFont typeface="+mj-lt"/>
              <a:buAutoNum type="arabicPeriod"/>
            </a:pPr>
            <a:endParaRPr lang="de-DE" sz="2500" dirty="0"/>
          </a:p>
        </p:txBody>
      </p:sp>
    </p:spTree>
    <p:extLst>
      <p:ext uri="{BB962C8B-B14F-4D97-AF65-F5344CB8AC3E}">
        <p14:creationId xmlns:p14="http://schemas.microsoft.com/office/powerpoint/2010/main" val="175398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2995D2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 err="1">
                  <a:solidFill>
                    <a:schemeClr val="bg1"/>
                  </a:solidFill>
                </a:rPr>
                <a:t>Conclusion</a:t>
              </a:r>
              <a:endParaRPr lang="de-CH" sz="1800" dirty="0">
                <a:solidFill>
                  <a:schemeClr val="bg1"/>
                </a:solidFill>
              </a:endParaRPr>
            </a:p>
          </p:txBody>
        </p:sp>
      </p:grpSp>
      <p:sp>
        <p:nvSpPr>
          <p:cNvPr id="6" name="Inhaltsplatzhalter 2"/>
          <p:cNvSpPr txBox="1">
            <a:spLocks/>
          </p:cNvSpPr>
          <p:nvPr/>
        </p:nvSpPr>
        <p:spPr bwMode="auto">
          <a:xfrm>
            <a:off x="1007473" y="1655911"/>
            <a:ext cx="6698574" cy="38884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charset="0"/>
              <a:buChar char="•"/>
            </a:pPr>
            <a:r>
              <a:rPr lang="fr-CH" sz="2500" dirty="0"/>
              <a:t>Future du projet</a:t>
            </a:r>
          </a:p>
          <a:p>
            <a:pPr lvl="1">
              <a:buFont typeface="Arial" charset="0"/>
              <a:buChar char="•"/>
            </a:pPr>
            <a:r>
              <a:rPr lang="fr-CH" sz="2300" dirty="0" err="1"/>
              <a:t>Encryption</a:t>
            </a:r>
            <a:r>
              <a:rPr lang="fr-CH" sz="2300" dirty="0"/>
              <a:t> des données</a:t>
            </a:r>
          </a:p>
          <a:p>
            <a:pPr lvl="1">
              <a:buFont typeface="Arial" charset="0"/>
              <a:buChar char="•"/>
            </a:pPr>
            <a:r>
              <a:rPr lang="fr-CH" sz="2300" dirty="0"/>
              <a:t>Bloque hardware assemblable</a:t>
            </a:r>
          </a:p>
          <a:p>
            <a:pPr lvl="1">
              <a:buFont typeface="Arial" charset="0"/>
              <a:buChar char="•"/>
            </a:pPr>
            <a:endParaRPr lang="fr-CH" sz="2300" dirty="0"/>
          </a:p>
          <a:p>
            <a:pPr>
              <a:buFont typeface="Arial" charset="0"/>
              <a:buChar char="•"/>
            </a:pPr>
            <a:r>
              <a:rPr lang="de-DE" sz="2500" dirty="0"/>
              <a:t>Base </a:t>
            </a:r>
            <a:r>
              <a:rPr lang="de-DE" sz="2500" dirty="0" err="1"/>
              <a:t>utilisable</a:t>
            </a:r>
            <a:r>
              <a:rPr lang="de-DE" sz="2500" dirty="0"/>
              <a:t> et </a:t>
            </a:r>
            <a:r>
              <a:rPr lang="de-DE" sz="2500" dirty="0" err="1"/>
              <a:t>modulable</a:t>
            </a:r>
            <a:endParaRPr lang="de-DE" sz="2500" dirty="0"/>
          </a:p>
          <a:p>
            <a:pPr>
              <a:buFont typeface="Arial" charset="0"/>
              <a:buChar char="•"/>
            </a:pPr>
            <a:r>
              <a:rPr lang="de-DE" sz="2500" dirty="0" err="1"/>
              <a:t>Documentation</a:t>
            </a:r>
            <a:r>
              <a:rPr lang="de-DE" sz="2500" dirty="0"/>
              <a:t> </a:t>
            </a:r>
            <a:r>
              <a:rPr lang="de-DE" sz="2500" dirty="0" err="1"/>
              <a:t>sur</a:t>
            </a:r>
            <a:r>
              <a:rPr lang="de-DE" sz="2500" dirty="0"/>
              <a:t> le Wiki</a:t>
            </a:r>
          </a:p>
          <a:p>
            <a:pPr marL="457200" lvl="1" indent="0"/>
            <a:r>
              <a:rPr lang="de-DE" sz="2300" dirty="0">
                <a:hlinkClick r:id="rId3"/>
              </a:rPr>
              <a:t>https://wiki.openemcs.org</a:t>
            </a:r>
            <a:endParaRPr lang="de-DE" sz="2300" dirty="0"/>
          </a:p>
          <a:p>
            <a:pPr marL="457200" lvl="1" indent="0"/>
            <a:endParaRPr lang="de-DE" sz="2300" dirty="0"/>
          </a:p>
          <a:p>
            <a:pPr marL="457200" lvl="1" indent="0"/>
            <a:r>
              <a:rPr lang="de-DE" sz="2300" dirty="0"/>
              <a:t>  </a:t>
            </a:r>
          </a:p>
          <a:p>
            <a:pPr lvl="1">
              <a:buFont typeface="Arial" charset="0"/>
              <a:buChar char="•"/>
            </a:pPr>
            <a:endParaRPr lang="fr-CH" sz="2300" dirty="0"/>
          </a:p>
          <a:p>
            <a:pPr lvl="1">
              <a:buFont typeface="Arial" charset="0"/>
              <a:buChar char="•"/>
            </a:pPr>
            <a:endParaRPr lang="fr-CH" sz="2300" dirty="0"/>
          </a:p>
          <a:p>
            <a:pPr lvl="1">
              <a:buFont typeface="Arial" charset="0"/>
              <a:buChar char="•"/>
            </a:pPr>
            <a:endParaRPr lang="fr-CH" sz="2300" dirty="0"/>
          </a:p>
          <a:p>
            <a:pPr>
              <a:buFont typeface="Arial" charset="0"/>
              <a:buChar char="•"/>
            </a:pPr>
            <a:endParaRPr lang="de-DE" sz="2500" dirty="0"/>
          </a:p>
        </p:txBody>
      </p:sp>
    </p:spTree>
    <p:extLst>
      <p:ext uri="{BB962C8B-B14F-4D97-AF65-F5344CB8AC3E}">
        <p14:creationId xmlns:p14="http://schemas.microsoft.com/office/powerpoint/2010/main" val="404108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bgerundetes Rechteck 1"/>
          <p:cNvSpPr/>
          <p:nvPr/>
        </p:nvSpPr>
        <p:spPr bwMode="auto">
          <a:xfrm>
            <a:off x="-240036" y="1079847"/>
            <a:ext cx="554462" cy="5472610"/>
          </a:xfrm>
          <a:prstGeom prst="roundRect">
            <a:avLst>
              <a:gd name="adj" fmla="val 10070"/>
            </a:avLst>
          </a:prstGeom>
          <a:solidFill>
            <a:srgbClr val="2995D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fr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7" name="Inhaltsplatzhalter 2"/>
          <p:cNvSpPr txBox="1">
            <a:spLocks/>
          </p:cNvSpPr>
          <p:nvPr/>
        </p:nvSpPr>
        <p:spPr bwMode="auto">
          <a:xfrm>
            <a:off x="1009303" y="1799927"/>
            <a:ext cx="10010942" cy="720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ctr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</a:pPr>
            <a:r>
              <a:rPr lang="fr-FR" sz="4400" b="1"/>
              <a:t>Merci pour votre attention!</a:t>
            </a:r>
            <a:endParaRPr lang="fr-CH" sz="4000" b="1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1009303" y="3960167"/>
            <a:ext cx="10010942" cy="7200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ctr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</a:pPr>
            <a:r>
              <a:rPr lang="fr-FR" sz="4400" b="1" dirty="0"/>
              <a:t>Questions ?</a:t>
            </a:r>
            <a:endParaRPr lang="fr-CH" sz="4000" b="1" dirty="0"/>
          </a:p>
        </p:txBody>
      </p:sp>
      <p:sp>
        <p:nvSpPr>
          <p:cNvPr id="10" name="Abgerundetes Rechteck 9"/>
          <p:cNvSpPr/>
          <p:nvPr/>
        </p:nvSpPr>
        <p:spPr bwMode="auto">
          <a:xfrm>
            <a:off x="-240036" y="1583901"/>
            <a:ext cx="554462" cy="5472610"/>
          </a:xfrm>
          <a:prstGeom prst="roundRect">
            <a:avLst>
              <a:gd name="adj" fmla="val 10070"/>
            </a:avLst>
          </a:prstGeom>
          <a:solidFill>
            <a:srgbClr val="C9307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fr-CH" sz="20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3" name="Abgerundetes Rechteck 12"/>
          <p:cNvSpPr/>
          <p:nvPr/>
        </p:nvSpPr>
        <p:spPr bwMode="auto">
          <a:xfrm>
            <a:off x="-240036" y="2087957"/>
            <a:ext cx="554462" cy="5472610"/>
          </a:xfrm>
          <a:prstGeom prst="roundRect">
            <a:avLst>
              <a:gd name="adj" fmla="val 10070"/>
            </a:avLst>
          </a:prstGeom>
          <a:solidFill>
            <a:srgbClr val="DC9A3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fr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16" name="Abgerundetes Rechteck 1"/>
          <p:cNvSpPr/>
          <p:nvPr/>
        </p:nvSpPr>
        <p:spPr bwMode="auto">
          <a:xfrm>
            <a:off x="-240036" y="2592013"/>
            <a:ext cx="554462" cy="5472610"/>
          </a:xfrm>
          <a:prstGeom prst="roundRect">
            <a:avLst>
              <a:gd name="adj" fmla="val 10070"/>
            </a:avLst>
          </a:prstGeom>
          <a:solidFill>
            <a:srgbClr val="248B56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49263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</a:pPr>
            <a:endParaRPr kumimoji="0" lang="fr-CH" sz="20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241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2995D2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fr-CH" sz="1800">
                  <a:solidFill>
                    <a:schemeClr val="bg1"/>
                  </a:solidFill>
                </a:rPr>
                <a:t>Introduction</a:t>
              </a:r>
            </a:p>
          </p:txBody>
        </p:sp>
      </p:grpSp>
      <p:sp>
        <p:nvSpPr>
          <p:cNvPr id="6" name="Rectangle 4"/>
          <p:cNvSpPr/>
          <p:nvPr/>
        </p:nvSpPr>
        <p:spPr>
          <a:xfrm>
            <a:off x="1191" y="359767"/>
            <a:ext cx="10081021" cy="63094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5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But du projet</a:t>
            </a:r>
            <a:endParaRPr lang="fr-CH" sz="35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1009303" y="1295871"/>
            <a:ext cx="10010942" cy="12961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28224" rIns="0" bIns="0" numCol="1" anchor="ctr" anchorCtr="0" compatLnSpc="1">
            <a:prstTxWarp prst="textNoShape">
              <a:avLst/>
            </a:prstTxWarp>
          </a:bodyPr>
          <a:lstStyle>
            <a:lvl1pPr marL="342900" indent="-342900" algn="l" defTabSz="449263" rtl="0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1425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49263" rtl="0" eaLnBrk="0" fontAlgn="base" hangingPunct="0">
              <a:spcBef>
                <a:spcPct val="0"/>
              </a:spcBef>
              <a:spcAft>
                <a:spcPts val="1138"/>
              </a:spcAft>
              <a:buClr>
                <a:srgbClr val="000000"/>
              </a:buClr>
              <a:buSzPct val="100000"/>
              <a:buFont typeface="Times New Roman" pitchFamily="18" charset="0"/>
              <a:defRPr sz="18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2pPr>
            <a:lvl3pPr marL="1143000" indent="-228600" algn="l" defTabSz="449263" rtl="0" eaLnBrk="0" fontAlgn="base" hangingPunct="0">
              <a:spcBef>
                <a:spcPct val="0"/>
              </a:spcBef>
              <a:spcAft>
                <a:spcPts val="850"/>
              </a:spcAft>
              <a:buClr>
                <a:srgbClr val="000000"/>
              </a:buClr>
              <a:buSzPct val="100000"/>
              <a:buFont typeface="Times New Roman" pitchFamily="18" charset="0"/>
              <a:defRPr sz="16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3pPr>
            <a:lvl4pPr marL="1600200" indent="-228600" algn="l" defTabSz="449263" rtl="0" eaLnBrk="0" fontAlgn="base" hangingPunct="0">
              <a:spcBef>
                <a:spcPct val="0"/>
              </a:spcBef>
              <a:spcAft>
                <a:spcPts val="575"/>
              </a:spcAft>
              <a:buClr>
                <a:srgbClr val="000000"/>
              </a:buClr>
              <a:buSzPct val="100000"/>
              <a:buFont typeface="Times New Roman" pitchFamily="18" charset="0"/>
              <a:defRPr sz="14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4pPr>
            <a:lvl5pPr marL="2057400" indent="-228600" algn="l" defTabSz="449263" rtl="0" eaLnBrk="0" fontAlgn="base" hangingPunct="0"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pitchFamily="18" charset="0"/>
              <a:defRPr sz="1200" kern="1200">
                <a:solidFill>
                  <a:srgbClr val="000000"/>
                </a:solidFill>
                <a:latin typeface="+mn-lt"/>
                <a:ea typeface="Microsoft YaHei" panose="020B0503020204020204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</a:pPr>
            <a:r>
              <a:rPr lang="fr-FR" sz="2800" i="1" dirty="0"/>
              <a:t>"Créer une plateforme entièrement open-source pour contrôler et mesurer les charges électriques."</a:t>
            </a:r>
            <a:endParaRPr lang="fr-CH" sz="2500" i="1" dirty="0"/>
          </a:p>
        </p:txBody>
      </p:sp>
      <p:grpSp>
        <p:nvGrpSpPr>
          <p:cNvPr id="11" name="Group 10"/>
          <p:cNvGrpSpPr/>
          <p:nvPr/>
        </p:nvGrpSpPr>
        <p:grpSpPr>
          <a:xfrm>
            <a:off x="1009303" y="3024063"/>
            <a:ext cx="10010942" cy="2520280"/>
            <a:chOff x="1009303" y="3024063"/>
            <a:chExt cx="10010942" cy="2520280"/>
          </a:xfrm>
        </p:grpSpPr>
        <p:grpSp>
          <p:nvGrpSpPr>
            <p:cNvPr id="4" name="Group 3"/>
            <p:cNvGrpSpPr/>
            <p:nvPr/>
          </p:nvGrpSpPr>
          <p:grpSpPr>
            <a:xfrm>
              <a:off x="1009303" y="4104183"/>
              <a:ext cx="10010942" cy="1440160"/>
              <a:chOff x="1009303" y="3672135"/>
              <a:chExt cx="10010942" cy="1440160"/>
            </a:xfrm>
          </p:grpSpPr>
          <p:sp>
            <p:nvSpPr>
              <p:cNvPr id="7" name="Inhaltsplatzhalter 2"/>
              <p:cNvSpPr txBox="1">
                <a:spLocks/>
              </p:cNvSpPr>
              <p:nvPr/>
            </p:nvSpPr>
            <p:spPr bwMode="auto">
              <a:xfrm>
                <a:off x="1009303" y="3672135"/>
                <a:ext cx="10010942" cy="7200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0" tIns="28224" rIns="0" bIns="0" numCol="1" anchor="ctr" anchorCtr="0" compatLnSpc="1">
                <a:prstTxWarp prst="textNoShape">
                  <a:avLst/>
                </a:prstTxWarp>
              </a:bodyPr>
              <a:lstStyle>
                <a:lvl1pPr marL="342900" indent="-342900" algn="l" defTabSz="449263" rtl="0" eaLnBrk="0" fontAlgn="base" hangingPunct="0">
                  <a:lnSpc>
                    <a:spcPct val="93000"/>
                  </a:lnSpc>
                  <a:spcBef>
                    <a:spcPct val="0"/>
                  </a:spcBef>
                  <a:spcAft>
                    <a:spcPts val="1425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defRPr sz="2000" kern="12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49263" rtl="0" eaLnBrk="0" fontAlgn="base" hangingPunct="0">
                  <a:spcBef>
                    <a:spcPct val="0"/>
                  </a:spcBef>
                  <a:spcAft>
                    <a:spcPts val="1138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1800" kern="1200">
                    <a:solidFill>
                      <a:srgbClr val="000000"/>
                    </a:solidFill>
                    <a:latin typeface="+mn-lt"/>
                    <a:ea typeface="Microsoft YaHei" panose="020B0503020204020204" pitchFamily="34" charset="-122"/>
                    <a:cs typeface="+mn-cs"/>
                  </a:defRPr>
                </a:lvl2pPr>
                <a:lvl3pPr marL="1143000" indent="-228600" algn="l" defTabSz="449263" rtl="0" eaLnBrk="0" fontAlgn="base" hangingPunct="0">
                  <a:spcBef>
                    <a:spcPct val="0"/>
                  </a:spcBef>
                  <a:spcAft>
                    <a:spcPts val="85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1600" kern="1200">
                    <a:solidFill>
                      <a:srgbClr val="000000"/>
                    </a:solidFill>
                    <a:latin typeface="+mn-lt"/>
                    <a:ea typeface="Microsoft YaHei" panose="020B0503020204020204" pitchFamily="34" charset="-122"/>
                    <a:cs typeface="+mn-cs"/>
                  </a:defRPr>
                </a:lvl3pPr>
                <a:lvl4pPr marL="1600200" indent="-228600" algn="l" defTabSz="449263" rtl="0" eaLnBrk="0" fontAlgn="base" hangingPunct="0">
                  <a:spcBef>
                    <a:spcPct val="0"/>
                  </a:spcBef>
                  <a:spcAft>
                    <a:spcPts val="575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1400" kern="1200">
                    <a:solidFill>
                      <a:srgbClr val="000000"/>
                    </a:solidFill>
                    <a:latin typeface="+mn-lt"/>
                    <a:ea typeface="Microsoft YaHei" panose="020B0503020204020204" pitchFamily="34" charset="-122"/>
                    <a:cs typeface="+mn-cs"/>
                  </a:defRPr>
                </a:lvl4pPr>
                <a:lvl5pPr marL="2057400" indent="-228600" algn="l" defTabSz="449263" rtl="0" eaLnBrk="0" fontAlgn="base" hangingPunct="0">
                  <a:spcBef>
                    <a:spcPct val="0"/>
                  </a:spcBef>
                  <a:spcAft>
                    <a:spcPts val="288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1200" kern="1200">
                    <a:solidFill>
                      <a:srgbClr val="000000"/>
                    </a:solidFill>
                    <a:latin typeface="+mn-lt"/>
                    <a:ea typeface="Microsoft YaHei" panose="020B0503020204020204" pitchFamily="34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50000"/>
                  </a:lnSpc>
                </a:pPr>
                <a:r>
                  <a:rPr lang="fr-FR" sz="4400" b="1" dirty="0" err="1"/>
                  <a:t>OpenEMCS</a:t>
                </a:r>
                <a:endParaRPr lang="fr-CH" sz="4000" b="1" dirty="0"/>
              </a:p>
            </p:txBody>
          </p:sp>
          <p:sp>
            <p:nvSpPr>
              <p:cNvPr id="9" name="Inhaltsplatzhalter 2"/>
              <p:cNvSpPr txBox="1">
                <a:spLocks/>
              </p:cNvSpPr>
              <p:nvPr/>
            </p:nvSpPr>
            <p:spPr bwMode="auto">
              <a:xfrm>
                <a:off x="1009303" y="4392215"/>
                <a:ext cx="10010942" cy="72008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0" tIns="28224" rIns="0" bIns="0" numCol="1" anchor="ctr" anchorCtr="0" compatLnSpc="1">
                <a:prstTxWarp prst="textNoShape">
                  <a:avLst/>
                </a:prstTxWarp>
              </a:bodyPr>
              <a:lstStyle>
                <a:lvl1pPr marL="342900" indent="-342900" algn="l" defTabSz="449263" rtl="0" eaLnBrk="0" fontAlgn="base" hangingPunct="0">
                  <a:lnSpc>
                    <a:spcPct val="93000"/>
                  </a:lnSpc>
                  <a:spcBef>
                    <a:spcPct val="0"/>
                  </a:spcBef>
                  <a:spcAft>
                    <a:spcPts val="1425"/>
                  </a:spcAft>
                  <a:buClr>
                    <a:srgbClr val="000000"/>
                  </a:buClr>
                  <a:buSzPct val="100000"/>
                  <a:buFont typeface="Times New Roman" panose="02020603050405020304" pitchFamily="18" charset="0"/>
                  <a:defRPr sz="2000" kern="12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49263" rtl="0" eaLnBrk="0" fontAlgn="base" hangingPunct="0">
                  <a:spcBef>
                    <a:spcPct val="0"/>
                  </a:spcBef>
                  <a:spcAft>
                    <a:spcPts val="1138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1800" kern="1200">
                    <a:solidFill>
                      <a:srgbClr val="000000"/>
                    </a:solidFill>
                    <a:latin typeface="+mn-lt"/>
                    <a:ea typeface="Microsoft YaHei" panose="020B0503020204020204" pitchFamily="34" charset="-122"/>
                    <a:cs typeface="+mn-cs"/>
                  </a:defRPr>
                </a:lvl2pPr>
                <a:lvl3pPr marL="1143000" indent="-228600" algn="l" defTabSz="449263" rtl="0" eaLnBrk="0" fontAlgn="base" hangingPunct="0">
                  <a:spcBef>
                    <a:spcPct val="0"/>
                  </a:spcBef>
                  <a:spcAft>
                    <a:spcPts val="850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1600" kern="1200">
                    <a:solidFill>
                      <a:srgbClr val="000000"/>
                    </a:solidFill>
                    <a:latin typeface="+mn-lt"/>
                    <a:ea typeface="Microsoft YaHei" panose="020B0503020204020204" pitchFamily="34" charset="-122"/>
                    <a:cs typeface="+mn-cs"/>
                  </a:defRPr>
                </a:lvl3pPr>
                <a:lvl4pPr marL="1600200" indent="-228600" algn="l" defTabSz="449263" rtl="0" eaLnBrk="0" fontAlgn="base" hangingPunct="0">
                  <a:spcBef>
                    <a:spcPct val="0"/>
                  </a:spcBef>
                  <a:spcAft>
                    <a:spcPts val="575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1400" kern="1200">
                    <a:solidFill>
                      <a:srgbClr val="000000"/>
                    </a:solidFill>
                    <a:latin typeface="+mn-lt"/>
                    <a:ea typeface="Microsoft YaHei" panose="020B0503020204020204" pitchFamily="34" charset="-122"/>
                    <a:cs typeface="+mn-cs"/>
                  </a:defRPr>
                </a:lvl4pPr>
                <a:lvl5pPr marL="2057400" indent="-228600" algn="l" defTabSz="449263" rtl="0" eaLnBrk="0" fontAlgn="base" hangingPunct="0">
                  <a:spcBef>
                    <a:spcPct val="0"/>
                  </a:spcBef>
                  <a:spcAft>
                    <a:spcPts val="288"/>
                  </a:spcAft>
                  <a:buClr>
                    <a:srgbClr val="000000"/>
                  </a:buClr>
                  <a:buSzPct val="100000"/>
                  <a:buFont typeface="Times New Roman" pitchFamily="18" charset="0"/>
                  <a:defRPr sz="1200" kern="1200">
                    <a:solidFill>
                      <a:srgbClr val="000000"/>
                    </a:solidFill>
                    <a:latin typeface="+mn-lt"/>
                    <a:ea typeface="Microsoft YaHei" panose="020B0503020204020204" pitchFamily="34" charset="-122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lnSpc>
                    <a:spcPct val="150000"/>
                  </a:lnSpc>
                </a:pPr>
                <a:r>
                  <a:rPr lang="fr-FR" sz="3200" b="1" dirty="0">
                    <a:solidFill>
                      <a:srgbClr val="2995D2"/>
                    </a:solidFill>
                  </a:rPr>
                  <a:t>O</a:t>
                </a:r>
                <a:r>
                  <a:rPr lang="fr-FR" sz="3200" dirty="0"/>
                  <a:t>pen </a:t>
                </a:r>
                <a:r>
                  <a:rPr lang="fr-FR" sz="3200" b="1" dirty="0" err="1">
                    <a:solidFill>
                      <a:srgbClr val="2995D2"/>
                    </a:solidFill>
                  </a:rPr>
                  <a:t>E</a:t>
                </a:r>
                <a:r>
                  <a:rPr lang="fr-FR" sz="3200" dirty="0" err="1"/>
                  <a:t>lectrical</a:t>
                </a:r>
                <a:r>
                  <a:rPr lang="fr-FR" sz="3200" dirty="0"/>
                  <a:t> </a:t>
                </a:r>
                <a:r>
                  <a:rPr lang="fr-FR" sz="3200" b="1" dirty="0" err="1">
                    <a:solidFill>
                      <a:srgbClr val="2995D2"/>
                    </a:solidFill>
                  </a:rPr>
                  <a:t>M</a:t>
                </a:r>
                <a:r>
                  <a:rPr lang="fr-FR" sz="3200" dirty="0" err="1"/>
                  <a:t>easurement</a:t>
                </a:r>
                <a:r>
                  <a:rPr lang="fr-FR" sz="3200" dirty="0"/>
                  <a:t> and </a:t>
                </a:r>
                <a:r>
                  <a:rPr lang="fr-FR" sz="3200" b="1" dirty="0">
                    <a:solidFill>
                      <a:srgbClr val="2995D2"/>
                    </a:solidFill>
                  </a:rPr>
                  <a:t>C</a:t>
                </a:r>
                <a:r>
                  <a:rPr lang="fr-FR" sz="3200" dirty="0"/>
                  <a:t>ontrol </a:t>
                </a:r>
                <a:r>
                  <a:rPr lang="fr-FR" sz="3200" b="1" dirty="0">
                    <a:solidFill>
                      <a:srgbClr val="2995D2"/>
                    </a:solidFill>
                  </a:rPr>
                  <a:t>S</a:t>
                </a:r>
                <a:r>
                  <a:rPr lang="fr-FR" sz="3200" dirty="0"/>
                  <a:t>ystem</a:t>
                </a:r>
                <a:endParaRPr lang="fr-CH" sz="2800" b="1" dirty="0"/>
              </a:p>
            </p:txBody>
          </p:sp>
        </p:grpSp>
        <p:sp>
          <p:nvSpPr>
            <p:cNvPr id="10" name="Arrow: Down 9"/>
            <p:cNvSpPr/>
            <p:nvPr/>
          </p:nvSpPr>
          <p:spPr bwMode="auto">
            <a:xfrm>
              <a:off x="5618730" y="3024063"/>
              <a:ext cx="792088" cy="863958"/>
            </a:xfrm>
            <a:prstGeom prst="downArrow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en-US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414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2995D2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fr-CH" sz="1800" dirty="0">
                  <a:solidFill>
                    <a:schemeClr val="bg1"/>
                  </a:solidFill>
                </a:rPr>
                <a:t>Introduction</a:t>
              </a:r>
            </a:p>
          </p:txBody>
        </p:sp>
      </p:grpSp>
      <p:sp>
        <p:nvSpPr>
          <p:cNvPr id="6" name="Rectangle 4"/>
          <p:cNvSpPr/>
          <p:nvPr/>
        </p:nvSpPr>
        <p:spPr>
          <a:xfrm>
            <a:off x="1191" y="359767"/>
            <a:ext cx="10081021" cy="63094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5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Logo</a:t>
            </a:r>
            <a:endParaRPr lang="fr-CH" sz="35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pic>
        <p:nvPicPr>
          <p:cNvPr id="9" name="Picture 8" descr="E:\logo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28" b="15511"/>
          <a:stretch/>
        </p:blipFill>
        <p:spPr bwMode="auto">
          <a:xfrm>
            <a:off x="2953519" y="1279098"/>
            <a:ext cx="5533783" cy="3760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809503" y="5184303"/>
            <a:ext cx="62646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tx1"/>
                </a:solidFill>
              </a:rPr>
              <a:t>http://openemcs.org</a:t>
            </a:r>
          </a:p>
        </p:txBody>
      </p:sp>
    </p:spTree>
    <p:extLst>
      <p:ext uri="{BB962C8B-B14F-4D97-AF65-F5344CB8AC3E}">
        <p14:creationId xmlns:p14="http://schemas.microsoft.com/office/powerpoint/2010/main" val="954917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2995D2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fr-CH" sz="1800" dirty="0">
                  <a:solidFill>
                    <a:schemeClr val="bg1"/>
                  </a:solidFill>
                </a:rPr>
                <a:t>Introduction</a:t>
              </a:r>
            </a:p>
          </p:txBody>
        </p:sp>
      </p:grpSp>
      <p:sp>
        <p:nvSpPr>
          <p:cNvPr id="6" name="Rectangle 4"/>
          <p:cNvSpPr/>
          <p:nvPr/>
        </p:nvSpPr>
        <p:spPr>
          <a:xfrm>
            <a:off x="1191" y="359767"/>
            <a:ext cx="10081021" cy="63094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5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Architecture</a:t>
            </a:r>
            <a:endParaRPr lang="fr-CH" sz="35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397" y="990709"/>
            <a:ext cx="5472608" cy="486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200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C93070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>
                  <a:solidFill>
                    <a:schemeClr val="bg1"/>
                  </a:solidFill>
                </a:rPr>
                <a:t>API</a:t>
              </a:r>
            </a:p>
          </p:txBody>
        </p:sp>
      </p:grpSp>
      <p:sp>
        <p:nvSpPr>
          <p:cNvPr id="6" name="Rectangle 4"/>
          <p:cNvSpPr/>
          <p:nvPr/>
        </p:nvSpPr>
        <p:spPr>
          <a:xfrm>
            <a:off x="1191" y="359767"/>
            <a:ext cx="10081021" cy="63094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endParaRPr lang="fr-CH" sz="35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82580" y="3172163"/>
            <a:ext cx="106078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tx1"/>
                </a:solidFill>
              </a:rPr>
              <a:t>http://192.168.4.2:1337/0.1/nodes/1/measurements?count=42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817615" y="1912095"/>
            <a:ext cx="2061205" cy="1107668"/>
            <a:chOff x="3831128" y="2064000"/>
            <a:chExt cx="2061205" cy="1107668"/>
          </a:xfrm>
        </p:grpSpPr>
        <p:sp>
          <p:nvSpPr>
            <p:cNvPr id="10" name="Left Brace 9"/>
            <p:cNvSpPr/>
            <p:nvPr/>
          </p:nvSpPr>
          <p:spPr bwMode="auto">
            <a:xfrm rot="5400000">
              <a:off x="4645707" y="2559600"/>
              <a:ext cx="432048" cy="792088"/>
            </a:xfrm>
            <a:prstGeom prst="leftBrace">
              <a:avLst>
                <a:gd name="adj1" fmla="val 36140"/>
                <a:gd name="adj2" fmla="val 50000"/>
              </a:avLst>
            </a:prstGeom>
            <a:noFill/>
            <a:ln w="28575" cap="flat" cmpd="sng" algn="ctr">
              <a:solidFill>
                <a:srgbClr val="C930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831128" y="2064000"/>
              <a:ext cx="206120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H" sz="2800" dirty="0">
                  <a:solidFill>
                    <a:srgbClr val="C93070"/>
                  </a:solidFill>
                </a:rPr>
                <a:t>API Version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80555" y="3878561"/>
            <a:ext cx="3888432" cy="1386155"/>
            <a:chOff x="577255" y="3888159"/>
            <a:chExt cx="3888432" cy="1386155"/>
          </a:xfrm>
        </p:grpSpPr>
        <p:sp>
          <p:nvSpPr>
            <p:cNvPr id="9" name="Left Brace 8"/>
            <p:cNvSpPr/>
            <p:nvPr/>
          </p:nvSpPr>
          <p:spPr bwMode="auto">
            <a:xfrm rot="16200000">
              <a:off x="2305447" y="2159967"/>
              <a:ext cx="432048" cy="3888432"/>
            </a:xfrm>
            <a:prstGeom prst="leftBrace">
              <a:avLst>
                <a:gd name="adj1" fmla="val 36140"/>
                <a:gd name="adj2" fmla="val 50000"/>
              </a:avLst>
            </a:prstGeom>
            <a:noFill/>
            <a:ln w="28575" cap="flat" cmpd="sng" algn="ctr">
              <a:solidFill>
                <a:srgbClr val="C930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49263" y="4320207"/>
              <a:ext cx="3816424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H" sz="2800" dirty="0">
                  <a:solidFill>
                    <a:srgbClr val="C93070"/>
                  </a:solidFill>
                </a:rPr>
                <a:t>Configuration de la communication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261075" y="3878561"/>
            <a:ext cx="5832648" cy="1170711"/>
            <a:chOff x="5257775" y="3888159"/>
            <a:chExt cx="5832648" cy="1170711"/>
          </a:xfrm>
        </p:grpSpPr>
        <p:sp>
          <p:nvSpPr>
            <p:cNvPr id="11" name="Left Brace 10"/>
            <p:cNvSpPr/>
            <p:nvPr/>
          </p:nvSpPr>
          <p:spPr bwMode="auto">
            <a:xfrm rot="16200000">
              <a:off x="7958075" y="1187859"/>
              <a:ext cx="432048" cy="5832648"/>
            </a:xfrm>
            <a:prstGeom prst="leftBrace">
              <a:avLst>
                <a:gd name="adj1" fmla="val 36140"/>
                <a:gd name="adj2" fmla="val 50000"/>
              </a:avLst>
            </a:prstGeom>
            <a:noFill/>
            <a:ln w="28575" cap="flat" cmpd="sng" algn="ctr">
              <a:solidFill>
                <a:srgbClr val="C9307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370560" y="4535650"/>
              <a:ext cx="36070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H" sz="2800" dirty="0">
                  <a:solidFill>
                    <a:srgbClr val="C93070"/>
                  </a:solidFill>
                </a:rPr>
                <a:t>Données demandées</a:t>
              </a:r>
            </a:p>
          </p:txBody>
        </p:sp>
      </p:grpSp>
      <p:sp>
        <p:nvSpPr>
          <p:cNvPr id="18" name="Rectangle 4"/>
          <p:cNvSpPr/>
          <p:nvPr/>
        </p:nvSpPr>
        <p:spPr>
          <a:xfrm>
            <a:off x="153591" y="512167"/>
            <a:ext cx="10081021" cy="63094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5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Interface utilisateur</a:t>
            </a:r>
            <a:endParaRPr lang="fr-CH" sz="35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196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C93070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 smtClean="0">
                  <a:solidFill>
                    <a:schemeClr val="bg1"/>
                  </a:solidFill>
                </a:rPr>
                <a:t>API</a:t>
              </a:r>
              <a:endParaRPr lang="de-CH" sz="1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7" name="Image 2"/>
          <p:cNvPicPr/>
          <p:nvPr/>
        </p:nvPicPr>
        <p:blipFill>
          <a:blip r:embed="rId3"/>
          <a:stretch>
            <a:fillRect/>
          </a:stretch>
        </p:blipFill>
        <p:spPr>
          <a:xfrm>
            <a:off x="1657375" y="1583903"/>
            <a:ext cx="8424936" cy="4032448"/>
          </a:xfrm>
          <a:prstGeom prst="rect">
            <a:avLst/>
          </a:prstGeom>
        </p:spPr>
      </p:pic>
      <p:sp>
        <p:nvSpPr>
          <p:cNvPr id="8" name="Rectangle 4"/>
          <p:cNvSpPr/>
          <p:nvPr/>
        </p:nvSpPr>
        <p:spPr>
          <a:xfrm>
            <a:off x="153591" y="512167"/>
            <a:ext cx="10081021" cy="63094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5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Interface utilisateur</a:t>
            </a:r>
            <a:endParaRPr lang="fr-CH" sz="35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44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C93070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>
                  <a:solidFill>
                    <a:schemeClr val="bg1"/>
                  </a:solidFill>
                </a:rPr>
                <a:t>Software</a:t>
              </a:r>
            </a:p>
          </p:txBody>
        </p:sp>
      </p:grpSp>
      <p:sp>
        <p:nvSpPr>
          <p:cNvPr id="6" name="Rectangle 4"/>
          <p:cNvSpPr/>
          <p:nvPr/>
        </p:nvSpPr>
        <p:spPr>
          <a:xfrm>
            <a:off x="153591" y="512167"/>
            <a:ext cx="1008102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6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 Architecture du Server</a:t>
            </a:r>
            <a:endParaRPr lang="fr-CH" sz="35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pic>
        <p:nvPicPr>
          <p:cNvPr id="7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491" y="1295871"/>
            <a:ext cx="7437756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87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ierung 2"/>
          <p:cNvGrpSpPr/>
          <p:nvPr/>
        </p:nvGrpSpPr>
        <p:grpSpPr>
          <a:xfrm>
            <a:off x="-240036" y="1079847"/>
            <a:ext cx="554462" cy="5472610"/>
            <a:chOff x="-240036" y="1079847"/>
            <a:chExt cx="554462" cy="5472610"/>
          </a:xfrm>
          <a:solidFill>
            <a:srgbClr val="C93070"/>
          </a:solidFill>
        </p:grpSpPr>
        <p:sp>
          <p:nvSpPr>
            <p:cNvPr id="2" name="Abgerundetes Rechteck 1"/>
            <p:cNvSpPr/>
            <p:nvPr/>
          </p:nvSpPr>
          <p:spPr bwMode="auto">
            <a:xfrm>
              <a:off x="-240036" y="1079847"/>
              <a:ext cx="554462" cy="5472610"/>
            </a:xfrm>
            <a:prstGeom prst="roundRect">
              <a:avLst>
                <a:gd name="adj" fmla="val 10070"/>
              </a:avLst>
            </a:prstGeom>
            <a:grp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buNone/>
                <a:tabLst/>
              </a:pPr>
              <a:endParaRPr kumimoji="0" lang="fr-CH" sz="2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ea typeface="Microsoft YaHei" panose="020B0503020204020204" pitchFamily="34" charset="-122"/>
              </a:endParaRPr>
            </a:p>
          </p:txBody>
        </p:sp>
        <p:sp>
          <p:nvSpPr>
            <p:cNvPr id="5" name="Titel 2"/>
            <p:cNvSpPr txBox="1">
              <a:spLocks/>
            </p:cNvSpPr>
            <p:nvPr/>
          </p:nvSpPr>
          <p:spPr>
            <a:xfrm rot="10800000">
              <a:off x="-70816" y="1151853"/>
              <a:ext cx="384176" cy="5328321"/>
            </a:xfrm>
            <a:prstGeom prst="rect">
              <a:avLst/>
            </a:prstGeom>
            <a:grpFill/>
          </p:spPr>
          <p:txBody>
            <a:bodyPr vert="vert"/>
            <a:lstStyle>
              <a:lvl1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 kern="1200">
                  <a:solidFill>
                    <a:srgbClr val="000000"/>
                  </a:solidFill>
                  <a:latin typeface="+mj-lt"/>
                  <a:ea typeface="+mj-ea"/>
                  <a:cs typeface="+mj-cs"/>
                </a:defRPr>
              </a:lvl1pPr>
              <a:lvl2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2pPr>
              <a:lvl3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3pPr>
              <a:lvl4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4pPr>
              <a:lvl5pPr algn="ctr" defTabSz="449263" rtl="0" eaLnBrk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5pPr>
              <a:lvl6pPr marL="25146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6pPr>
              <a:lvl7pPr marL="29718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7pPr>
              <a:lvl8pPr marL="34290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8pPr>
              <a:lvl9pPr marL="3886200" indent="-228600" algn="ctr" defTabSz="449263" rtl="0" fontAlgn="base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anose="02020603050405020304" pitchFamily="18" charset="0"/>
                <a:defRPr sz="4400">
                  <a:solidFill>
                    <a:srgbClr val="000000"/>
                  </a:solidFill>
                  <a:latin typeface="Arial" panose="020B0604020202020204" pitchFamily="34" charset="0"/>
                  <a:ea typeface="SimSun" panose="02010600030101010101" pitchFamily="2" charset="-122"/>
                </a:defRPr>
              </a:lvl9pPr>
            </a:lstStyle>
            <a:p>
              <a:pPr>
                <a:defRPr/>
              </a:pPr>
              <a:r>
                <a:rPr lang="de-CH" sz="1800" dirty="0">
                  <a:solidFill>
                    <a:schemeClr val="bg1"/>
                  </a:solidFill>
                </a:rPr>
                <a:t>Software</a:t>
              </a:r>
            </a:p>
          </p:txBody>
        </p:sp>
      </p:grpSp>
      <p:sp>
        <p:nvSpPr>
          <p:cNvPr id="6" name="Rectangle 4"/>
          <p:cNvSpPr/>
          <p:nvPr/>
        </p:nvSpPr>
        <p:spPr>
          <a:xfrm>
            <a:off x="153591" y="512167"/>
            <a:ext cx="10081021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fr-CH" sz="35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cs typeface="Arial" pitchFamily="34" charset="0"/>
              </a:rPr>
              <a:t>		</a:t>
            </a:r>
            <a:r>
              <a:rPr lang="fr-CH" sz="3600" dirty="0">
                <a:solidFill>
                  <a:srgbClr val="2F74A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Arial" pitchFamily="34" charset="0"/>
              </a:rPr>
              <a:t> Architecture du Nœud</a:t>
            </a:r>
            <a:endParaRPr lang="fr-CH" sz="3500" dirty="0">
              <a:solidFill>
                <a:srgbClr val="2F74A3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415" y="1114399"/>
            <a:ext cx="7992888" cy="4689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50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enutzerdefiniert 3">
      <a:dk1>
        <a:srgbClr val="000000"/>
      </a:dk1>
      <a:lt1>
        <a:srgbClr val="FEFFFF"/>
      </a:lt1>
      <a:dk2>
        <a:srgbClr val="5C5C5C"/>
      </a:dk2>
      <a:lt2>
        <a:srgbClr val="FEFFFF"/>
      </a:lt2>
      <a:accent1>
        <a:srgbClr val="228B56"/>
      </a:accent1>
      <a:accent2>
        <a:srgbClr val="E19A27"/>
      </a:accent2>
      <a:accent3>
        <a:srgbClr val="CA306E"/>
      </a:accent3>
      <a:accent4>
        <a:srgbClr val="2F74A3"/>
      </a:accent4>
      <a:accent5>
        <a:srgbClr val="000000"/>
      </a:accent5>
      <a:accent6>
        <a:srgbClr val="FEFFFF"/>
      </a:accent6>
      <a:hlink>
        <a:srgbClr val="E19A27"/>
      </a:hlink>
      <a:folHlink>
        <a:srgbClr val="CA306E"/>
      </a:folHlink>
    </a:clrScheme>
    <a:fontScheme name="Thème Office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sz="2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anose="02020603050405020304" pitchFamily="18" charset="0"/>
          <a:buNone/>
          <a:tabLst/>
          <a:defRPr kumimoji="0" lang="en-GB" sz="20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panose="020B0604020202020204" pitchFamily="34" charset="0"/>
            <a:ea typeface="Microsoft YaHei" panose="020B0503020204020204" pitchFamily="34" charset="-122"/>
          </a:defRPr>
        </a:defPPr>
      </a:lstStyle>
    </a:lnDef>
  </a:objectDefaults>
  <a:extraClrSchemeLst>
    <a:extraClrScheme>
      <a:clrScheme name="Thème Offi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hème Offic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Thème Offic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hème Offic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hème Offic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hème Offic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hème Offic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PowerPoint_HEI [Mode de compatibilité]" id="{EF4A9B5E-C01F-445D-9EB3-3A64B12C66CF}" vid="{6BD702ED-8D8B-454A-B414-D3E642A12BD2}"/>
    </a:ext>
  </a:extLst>
</a:theme>
</file>

<file path=ppt/theme/theme2.xml><?xml version="1.0" encoding="utf-8"?>
<a:theme xmlns:a="http://schemas.openxmlformats.org/drawingml/2006/main" name="1_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4_HEI_PowerPoint_HEI</Template>
  <TotalTime>0</TotalTime>
  <Words>863</Words>
  <Application>Microsoft Macintosh PowerPoint</Application>
  <PresentationFormat>Benutzerdefiniert</PresentationFormat>
  <Paragraphs>183</Paragraphs>
  <Slides>21</Slides>
  <Notes>20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21</vt:i4>
      </vt:variant>
    </vt:vector>
  </HeadingPairs>
  <TitlesOfParts>
    <vt:vector size="30" baseType="lpstr">
      <vt:lpstr>Arial</vt:lpstr>
      <vt:lpstr>Calibri</vt:lpstr>
      <vt:lpstr>Calibri Light</vt:lpstr>
      <vt:lpstr>Microsoft YaHei</vt:lpstr>
      <vt:lpstr>SimSun</vt:lpstr>
      <vt:lpstr>Times New Roman</vt:lpstr>
      <vt:lpstr>Thème Office</vt:lpstr>
      <vt:lpstr>1_Benutzerdefiniertes Design</vt:lpstr>
      <vt:lpstr>Benutzerdefiniertes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HES-SO // Valais - Wallis</Company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HaV</dc:creator>
  <cp:lastModifiedBy>Sven Ritz</cp:lastModifiedBy>
  <cp:revision>847</cp:revision>
  <cp:lastPrinted>2016-11-29T14:11:29Z</cp:lastPrinted>
  <dcterms:created xsi:type="dcterms:W3CDTF">2013-05-24T13:12:02Z</dcterms:created>
  <dcterms:modified xsi:type="dcterms:W3CDTF">2017-01-30T09:55:34Z</dcterms:modified>
</cp:coreProperties>
</file>